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03" r:id="rId3"/>
    <p:sldId id="259" r:id="rId4"/>
    <p:sldId id="260" r:id="rId5"/>
    <p:sldId id="261" r:id="rId6"/>
    <p:sldId id="304" r:id="rId7"/>
    <p:sldId id="262" r:id="rId8"/>
    <p:sldId id="263" r:id="rId9"/>
    <p:sldId id="264" r:id="rId10"/>
    <p:sldId id="265" r:id="rId11"/>
    <p:sldId id="305" r:id="rId12"/>
    <p:sldId id="266" r:id="rId13"/>
    <p:sldId id="272" r:id="rId14"/>
    <p:sldId id="273" r:id="rId15"/>
    <p:sldId id="306" r:id="rId16"/>
    <p:sldId id="274" r:id="rId17"/>
    <p:sldId id="275" r:id="rId18"/>
    <p:sldId id="276" r:id="rId19"/>
    <p:sldId id="307" r:id="rId20"/>
    <p:sldId id="277" r:id="rId21"/>
    <p:sldId id="278" r:id="rId22"/>
    <p:sldId id="279" r:id="rId23"/>
    <p:sldId id="280" r:id="rId24"/>
    <p:sldId id="308" r:id="rId25"/>
    <p:sldId id="281" r:id="rId26"/>
    <p:sldId id="282" r:id="rId27"/>
    <p:sldId id="283" r:id="rId28"/>
    <p:sldId id="309" r:id="rId29"/>
    <p:sldId id="284" r:id="rId30"/>
    <p:sldId id="285" r:id="rId31"/>
    <p:sldId id="286" r:id="rId32"/>
    <p:sldId id="310" r:id="rId33"/>
    <p:sldId id="287" r:id="rId34"/>
    <p:sldId id="288" r:id="rId35"/>
    <p:sldId id="289" r:id="rId36"/>
    <p:sldId id="311" r:id="rId37"/>
    <p:sldId id="290" r:id="rId38"/>
    <p:sldId id="291" r:id="rId39"/>
    <p:sldId id="292" r:id="rId40"/>
    <p:sldId id="312" r:id="rId41"/>
    <p:sldId id="293" r:id="rId42"/>
    <p:sldId id="294" r:id="rId43"/>
    <p:sldId id="295" r:id="rId44"/>
    <p:sldId id="314" r:id="rId45"/>
    <p:sldId id="297" r:id="rId46"/>
    <p:sldId id="299" r:id="rId47"/>
    <p:sldId id="300" r:id="rId48"/>
  </p:sldIdLst>
  <p:sldSz cx="9144000" cy="6858000" type="screen4x3"/>
  <p:notesSz cx="6858000" cy="9144000"/>
  <p:defaultText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6" algn="l" defTabSz="914143" rtl="0" eaLnBrk="1" latinLnBrk="0" hangingPunct="1">
      <a:defRPr sz="1800" kern="1200">
        <a:solidFill>
          <a:schemeClr val="tx1"/>
        </a:solidFill>
        <a:latin typeface="+mn-lt"/>
        <a:ea typeface="+mn-ea"/>
        <a:cs typeface="+mn-cs"/>
      </a:defRPr>
    </a:lvl4pPr>
    <a:lvl5pPr marL="1828288" algn="l" defTabSz="914143" rtl="0" eaLnBrk="1" latinLnBrk="0" hangingPunct="1">
      <a:defRPr sz="1800" kern="1200">
        <a:solidFill>
          <a:schemeClr val="tx1"/>
        </a:solidFill>
        <a:latin typeface="+mn-lt"/>
        <a:ea typeface="+mn-ea"/>
        <a:cs typeface="+mn-cs"/>
      </a:defRPr>
    </a:lvl5pPr>
    <a:lvl6pPr marL="2285359"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2" algn="l" defTabSz="91414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2" d="100"/>
          <a:sy n="122" d="100"/>
        </p:scale>
        <p:origin x="-7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FC7D9-989C-4C9E-8D25-42A32664CFD1}" type="datetimeFigureOut">
              <a:rPr lang="en-US" smtClean="0"/>
              <a:pPr/>
              <a:t>12/31/2024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A9B7E-FB6D-481A-8697-C01E770A82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143" rtl="0" eaLnBrk="1" latinLnBrk="0" hangingPunct="1">
      <a:defRPr sz="1200" kern="1200">
        <a:solidFill>
          <a:schemeClr val="tx1"/>
        </a:solidFill>
        <a:latin typeface="+mn-lt"/>
        <a:ea typeface="+mn-ea"/>
        <a:cs typeface="+mn-cs"/>
      </a:defRPr>
    </a:lvl1pPr>
    <a:lvl2pPr marL="457072" algn="l" defTabSz="914143" rtl="0" eaLnBrk="1" latinLnBrk="0" hangingPunct="1">
      <a:defRPr sz="1200" kern="1200">
        <a:solidFill>
          <a:schemeClr val="tx1"/>
        </a:solidFill>
        <a:latin typeface="+mn-lt"/>
        <a:ea typeface="+mn-ea"/>
        <a:cs typeface="+mn-cs"/>
      </a:defRPr>
    </a:lvl2pPr>
    <a:lvl3pPr marL="914143" algn="l" defTabSz="914143" rtl="0" eaLnBrk="1" latinLnBrk="0" hangingPunct="1">
      <a:defRPr sz="1200" kern="1200">
        <a:solidFill>
          <a:schemeClr val="tx1"/>
        </a:solidFill>
        <a:latin typeface="+mn-lt"/>
        <a:ea typeface="+mn-ea"/>
        <a:cs typeface="+mn-cs"/>
      </a:defRPr>
    </a:lvl3pPr>
    <a:lvl4pPr marL="1371216" algn="l" defTabSz="914143" rtl="0" eaLnBrk="1" latinLnBrk="0" hangingPunct="1">
      <a:defRPr sz="1200" kern="1200">
        <a:solidFill>
          <a:schemeClr val="tx1"/>
        </a:solidFill>
        <a:latin typeface="+mn-lt"/>
        <a:ea typeface="+mn-ea"/>
        <a:cs typeface="+mn-cs"/>
      </a:defRPr>
    </a:lvl4pPr>
    <a:lvl5pPr marL="1828288" algn="l" defTabSz="914143" rtl="0" eaLnBrk="1" latinLnBrk="0" hangingPunct="1">
      <a:defRPr sz="1200" kern="1200">
        <a:solidFill>
          <a:schemeClr val="tx1"/>
        </a:solidFill>
        <a:latin typeface="+mn-lt"/>
        <a:ea typeface="+mn-ea"/>
        <a:cs typeface="+mn-cs"/>
      </a:defRPr>
    </a:lvl5pPr>
    <a:lvl6pPr marL="2285359" algn="l" defTabSz="914143" rtl="0" eaLnBrk="1" latinLnBrk="0" hangingPunct="1">
      <a:defRPr sz="1200" kern="1200">
        <a:solidFill>
          <a:schemeClr val="tx1"/>
        </a:solidFill>
        <a:latin typeface="+mn-lt"/>
        <a:ea typeface="+mn-ea"/>
        <a:cs typeface="+mn-cs"/>
      </a:defRPr>
    </a:lvl6pPr>
    <a:lvl7pPr marL="2742431" algn="l" defTabSz="914143" rtl="0" eaLnBrk="1" latinLnBrk="0" hangingPunct="1">
      <a:defRPr sz="1200" kern="1200">
        <a:solidFill>
          <a:schemeClr val="tx1"/>
        </a:solidFill>
        <a:latin typeface="+mn-lt"/>
        <a:ea typeface="+mn-ea"/>
        <a:cs typeface="+mn-cs"/>
      </a:defRPr>
    </a:lvl7pPr>
    <a:lvl8pPr marL="3199503" algn="l" defTabSz="914143" rtl="0" eaLnBrk="1" latinLnBrk="0" hangingPunct="1">
      <a:defRPr sz="1200" kern="1200">
        <a:solidFill>
          <a:schemeClr val="tx1"/>
        </a:solidFill>
        <a:latin typeface="+mn-lt"/>
        <a:ea typeface="+mn-ea"/>
        <a:cs typeface="+mn-cs"/>
      </a:defRPr>
    </a:lvl8pPr>
    <a:lvl9pPr marL="3656572" algn="l" defTabSz="9141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A9B7E-FB6D-481A-8697-C01E770A824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6" indent="0" algn="ctr">
              <a:buNone/>
              <a:defRPr>
                <a:solidFill>
                  <a:schemeClr val="tx1">
                    <a:tint val="75000"/>
                  </a:schemeClr>
                </a:solidFill>
              </a:defRPr>
            </a:lvl4pPr>
            <a:lvl5pPr marL="1828288" indent="0" algn="ctr">
              <a:buNone/>
              <a:defRPr>
                <a:solidFill>
                  <a:schemeClr val="tx1">
                    <a:tint val="75000"/>
                  </a:schemeClr>
                </a:solidFill>
              </a:defRPr>
            </a:lvl5pPr>
            <a:lvl6pPr marL="2285359" indent="0" algn="ctr">
              <a:buNone/>
              <a:defRPr>
                <a:solidFill>
                  <a:schemeClr val="tx1">
                    <a:tint val="75000"/>
                  </a:schemeClr>
                </a:solidFill>
              </a:defRPr>
            </a:lvl6pPr>
            <a:lvl7pPr marL="2742431" indent="0" algn="ctr">
              <a:buNone/>
              <a:defRPr>
                <a:solidFill>
                  <a:schemeClr val="tx1">
                    <a:tint val="75000"/>
                  </a:schemeClr>
                </a:solidFill>
              </a:defRPr>
            </a:lvl7pPr>
            <a:lvl8pPr marL="3199503" indent="0" algn="ctr">
              <a:buNone/>
              <a:defRPr>
                <a:solidFill>
                  <a:schemeClr val="tx1">
                    <a:tint val="75000"/>
                  </a:schemeClr>
                </a:solidFill>
              </a:defRPr>
            </a:lvl8pPr>
            <a:lvl9pPr marL="3656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072" indent="0">
              <a:buNone/>
              <a:defRPr sz="1800">
                <a:solidFill>
                  <a:schemeClr val="tx1">
                    <a:tint val="75000"/>
                  </a:schemeClr>
                </a:solidFill>
              </a:defRPr>
            </a:lvl2pPr>
            <a:lvl3pPr marL="914143" indent="0">
              <a:buNone/>
              <a:defRPr sz="1600">
                <a:solidFill>
                  <a:schemeClr val="tx1">
                    <a:tint val="75000"/>
                  </a:schemeClr>
                </a:solidFill>
              </a:defRPr>
            </a:lvl3pPr>
            <a:lvl4pPr marL="1371216" indent="0">
              <a:buNone/>
              <a:defRPr sz="1400">
                <a:solidFill>
                  <a:schemeClr val="tx1">
                    <a:tint val="75000"/>
                  </a:schemeClr>
                </a:solidFill>
              </a:defRPr>
            </a:lvl4pPr>
            <a:lvl5pPr marL="1828288" indent="0">
              <a:buNone/>
              <a:defRPr sz="1400">
                <a:solidFill>
                  <a:schemeClr val="tx1">
                    <a:tint val="75000"/>
                  </a:schemeClr>
                </a:solidFill>
              </a:defRPr>
            </a:lvl5pPr>
            <a:lvl6pPr marL="2285359" indent="0">
              <a:buNone/>
              <a:defRPr sz="1400">
                <a:solidFill>
                  <a:schemeClr val="tx1">
                    <a:tint val="75000"/>
                  </a:schemeClr>
                </a:solidFill>
              </a:defRPr>
            </a:lvl6pPr>
            <a:lvl7pPr marL="2742431" indent="0">
              <a:buNone/>
              <a:defRPr sz="1400">
                <a:solidFill>
                  <a:schemeClr val="tx1">
                    <a:tint val="75000"/>
                  </a:schemeClr>
                </a:solidFill>
              </a:defRPr>
            </a:lvl7pPr>
            <a:lvl8pPr marL="3199503" indent="0">
              <a:buNone/>
              <a:defRPr sz="1400">
                <a:solidFill>
                  <a:schemeClr val="tx1">
                    <a:tint val="75000"/>
                  </a:schemeClr>
                </a:solidFill>
              </a:defRPr>
            </a:lvl8pPr>
            <a:lvl9pPr marL="36565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2" indent="0">
              <a:buNone/>
              <a:defRPr sz="2000" b="1"/>
            </a:lvl2pPr>
            <a:lvl3pPr marL="914143" indent="0">
              <a:buNone/>
              <a:defRPr sz="1800" b="1"/>
            </a:lvl3pPr>
            <a:lvl4pPr marL="1371216"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72" indent="0">
              <a:buNone/>
              <a:defRPr sz="2000" b="1"/>
            </a:lvl2pPr>
            <a:lvl3pPr marL="914143" indent="0">
              <a:buNone/>
              <a:defRPr sz="1800" b="1"/>
            </a:lvl3pPr>
            <a:lvl4pPr marL="1371216"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072" indent="0">
              <a:buNone/>
              <a:defRPr sz="1200"/>
            </a:lvl2pPr>
            <a:lvl3pPr marL="914143" indent="0">
              <a:buNone/>
              <a:defRPr sz="1000"/>
            </a:lvl3pPr>
            <a:lvl4pPr marL="1371216"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72" indent="0">
              <a:buNone/>
              <a:defRPr sz="2800"/>
            </a:lvl2pPr>
            <a:lvl3pPr marL="914143" indent="0">
              <a:buNone/>
              <a:defRPr sz="2400"/>
            </a:lvl3pPr>
            <a:lvl4pPr marL="1371216"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72" indent="0">
              <a:buNone/>
              <a:defRPr sz="1200"/>
            </a:lvl2pPr>
            <a:lvl3pPr marL="914143" indent="0">
              <a:buNone/>
              <a:defRPr sz="1000"/>
            </a:lvl3pPr>
            <a:lvl4pPr marL="1371216"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05971-F0E9-43BF-8DAD-4271390EB8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C6886-8E8F-4377-8132-3EA60A07A7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8" rIns="91411" bIns="457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11" tIns="45708" rIns="91411"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5"/>
            <a:ext cx="2133600" cy="365125"/>
          </a:xfrm>
          <a:prstGeom prst="rect">
            <a:avLst/>
          </a:prstGeom>
        </p:spPr>
        <p:txBody>
          <a:bodyPr vert="horz" lIns="91411" tIns="45708" rIns="91411" bIns="45708" rtlCol="0" anchor="ctr"/>
          <a:lstStyle>
            <a:lvl1pPr algn="l">
              <a:defRPr sz="1200">
                <a:solidFill>
                  <a:schemeClr val="tx1">
                    <a:tint val="75000"/>
                  </a:schemeClr>
                </a:solidFill>
              </a:defRPr>
            </a:lvl1pPr>
          </a:lstStyle>
          <a:p>
            <a:fld id="{71B05971-F0E9-43BF-8DAD-4271390EB809}" type="datetimeFigureOut">
              <a:rPr lang="en-US" smtClean="0"/>
              <a:pPr/>
              <a:t>12/31/2024</a:t>
            </a:fld>
            <a:endParaRPr lang="en-US"/>
          </a:p>
        </p:txBody>
      </p:sp>
      <p:sp>
        <p:nvSpPr>
          <p:cNvPr id="5" name="Footer Placeholder 4"/>
          <p:cNvSpPr>
            <a:spLocks noGrp="1"/>
          </p:cNvSpPr>
          <p:nvPr>
            <p:ph type="ftr" sz="quarter" idx="3"/>
          </p:nvPr>
        </p:nvSpPr>
        <p:spPr>
          <a:xfrm>
            <a:off x="3124203" y="6356355"/>
            <a:ext cx="2895600" cy="365125"/>
          </a:xfrm>
          <a:prstGeom prst="rect">
            <a:avLst/>
          </a:prstGeom>
        </p:spPr>
        <p:txBody>
          <a:bodyPr vert="horz" lIns="91411" tIns="45708" rIns="91411" bIns="4570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5"/>
            <a:ext cx="2133600" cy="365125"/>
          </a:xfrm>
          <a:prstGeom prst="rect">
            <a:avLst/>
          </a:prstGeom>
        </p:spPr>
        <p:txBody>
          <a:bodyPr vert="horz" lIns="91411" tIns="45708" rIns="91411" bIns="45708" rtlCol="0" anchor="ctr"/>
          <a:lstStyle>
            <a:lvl1pPr algn="r">
              <a:defRPr sz="1200">
                <a:solidFill>
                  <a:schemeClr val="tx1">
                    <a:tint val="75000"/>
                  </a:schemeClr>
                </a:solidFill>
              </a:defRPr>
            </a:lvl1pPr>
          </a:lstStyle>
          <a:p>
            <a:fld id="{A17C6886-8E8F-4377-8132-3EA60A07A7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43" rtl="0" eaLnBrk="1" latinLnBrk="0" hangingPunct="1">
        <a:spcBef>
          <a:spcPct val="0"/>
        </a:spcBef>
        <a:buNone/>
        <a:defRPr sz="4400" kern="1200">
          <a:solidFill>
            <a:schemeClr val="tx1"/>
          </a:solidFill>
          <a:latin typeface="+mj-lt"/>
          <a:ea typeface="+mj-ea"/>
          <a:cs typeface="+mj-cs"/>
        </a:defRPr>
      </a:lvl1pPr>
    </p:titleStyle>
    <p:bodyStyle>
      <a:lvl1pPr marL="342804" indent="-342804" algn="l" defTabSz="9141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0" indent="-285669" algn="l" defTabSz="9141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79" indent="-228536" algn="l" defTabSz="9141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52"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23"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94"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7"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4"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5" indent="-228536"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6" algn="l" defTabSz="914143" rtl="0" eaLnBrk="1" latinLnBrk="0" hangingPunct="1">
        <a:defRPr sz="1800" kern="1200">
          <a:solidFill>
            <a:schemeClr val="tx1"/>
          </a:solidFill>
          <a:latin typeface="+mn-lt"/>
          <a:ea typeface="+mn-ea"/>
          <a:cs typeface="+mn-cs"/>
        </a:defRPr>
      </a:lvl4pPr>
      <a:lvl5pPr marL="1828288" algn="l" defTabSz="914143" rtl="0" eaLnBrk="1" latinLnBrk="0" hangingPunct="1">
        <a:defRPr sz="1800" kern="1200">
          <a:solidFill>
            <a:schemeClr val="tx1"/>
          </a:solidFill>
          <a:latin typeface="+mn-lt"/>
          <a:ea typeface="+mn-ea"/>
          <a:cs typeface="+mn-cs"/>
        </a:defRPr>
      </a:lvl5pPr>
      <a:lvl6pPr marL="2285359"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2" algn="l" defTabSz="9141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990602"/>
            <a:ext cx="7772400" cy="2609850"/>
          </a:xfrm>
        </p:spPr>
        <p:txBody>
          <a:bodyPr>
            <a:noAutofit/>
          </a:bodyPr>
          <a:lstStyle/>
          <a:p>
            <a:r>
              <a:rPr lang="en-US" sz="4800" dirty="0" smtClean="0"/>
              <a:t/>
            </a:r>
            <a:br>
              <a:rPr lang="en-US" sz="4800" dirty="0" smtClean="0"/>
            </a:br>
            <a:r>
              <a:rPr lang="en-US" sz="4800" dirty="0" smtClean="0">
                <a:solidFill>
                  <a:srgbClr val="00B050"/>
                </a:solidFill>
              </a:rPr>
              <a:t>ELECTRIC TRAINING CENTRE</a:t>
            </a:r>
            <a:br>
              <a:rPr lang="en-US" sz="4800" dirty="0" smtClean="0">
                <a:solidFill>
                  <a:srgbClr val="00B050"/>
                </a:solidFill>
              </a:rPr>
            </a:br>
            <a:r>
              <a:rPr lang="en-US" sz="4800" dirty="0" smtClean="0">
                <a:solidFill>
                  <a:srgbClr val="00B050"/>
                </a:solidFill>
              </a:rPr>
              <a:t>GHAZIABAD</a:t>
            </a:r>
            <a:endParaRPr lang="en-US" sz="4800" dirty="0">
              <a:solidFill>
                <a:srgbClr val="00B050"/>
              </a:solidFill>
            </a:endParaRPr>
          </a:p>
        </p:txBody>
      </p:sp>
      <p:sp>
        <p:nvSpPr>
          <p:cNvPr id="3" name="Subtitle 2"/>
          <p:cNvSpPr>
            <a:spLocks noGrp="1"/>
          </p:cNvSpPr>
          <p:nvPr>
            <p:ph type="subTitle" idx="1"/>
          </p:nvPr>
        </p:nvSpPr>
        <p:spPr/>
        <p:txBody>
          <a:bodyPr/>
          <a:lstStyle/>
          <a:p>
            <a:r>
              <a:rPr lang="en-US" dirty="0" smtClean="0">
                <a:solidFill>
                  <a:srgbClr val="FF0000"/>
                </a:solidFill>
              </a:rPr>
              <a:t>SPEEDOMETER DATA ANALYSIS </a:t>
            </a:r>
            <a:br>
              <a:rPr lang="en-US" dirty="0" smtClean="0">
                <a:solidFill>
                  <a:srgbClr val="FF0000"/>
                </a:solidFill>
              </a:rPr>
            </a:br>
            <a:r>
              <a:rPr lang="en-US" dirty="0" smtClean="0">
                <a:solidFill>
                  <a:srgbClr val="FF0000"/>
                </a:solidFill>
              </a:rPr>
              <a:t>MB DIVISION</a:t>
            </a:r>
            <a:endParaRPr lang="en-US" dirty="0">
              <a:solidFill>
                <a:srgbClr val="FF0000"/>
              </a:solidFill>
            </a:endParaRPr>
          </a:p>
        </p:txBody>
      </p:sp>
      <p:graphicFrame>
        <p:nvGraphicFramePr>
          <p:cNvPr id="1026" name="Object 2"/>
          <p:cNvGraphicFramePr>
            <a:graphicFrameLocks noChangeAspect="1"/>
          </p:cNvGraphicFramePr>
          <p:nvPr/>
        </p:nvGraphicFramePr>
        <p:xfrm>
          <a:off x="-152400" y="7620000"/>
          <a:ext cx="9340850" cy="6248400"/>
        </p:xfrm>
        <a:graphic>
          <a:graphicData uri="http://schemas.openxmlformats.org/presentationml/2006/ole">
            <p:oleObj spid="_x0000_s1026" name="Presentation" r:id="rId3" imgW="5344604" imgH="5344652" progId="PowerPoint.Show.12">
              <p:embed/>
            </p:oleObj>
          </a:graphicData>
        </a:graphic>
      </p:graphicFrame>
      <p:pic>
        <p:nvPicPr>
          <p:cNvPr id="1028" name="Picture 4" descr="C:\Users\PRINCIPAL_ETC_GZB\Pictures\logo.jpg2.jpg"/>
          <p:cNvPicPr>
            <a:picLocks noChangeAspect="1" noChangeArrowheads="1"/>
          </p:cNvPicPr>
          <p:nvPr/>
        </p:nvPicPr>
        <p:blipFill>
          <a:blip r:embed="rId4"/>
          <a:srcRect/>
          <a:stretch>
            <a:fillRect/>
          </a:stretch>
        </p:blipFill>
        <p:spPr bwMode="auto">
          <a:xfrm>
            <a:off x="0" y="0"/>
            <a:ext cx="2419350" cy="1314450"/>
          </a:xfrm>
          <a:prstGeom prst="rect">
            <a:avLst/>
          </a:prstGeom>
          <a:noFill/>
        </p:spPr>
      </p:pic>
      <p:pic>
        <p:nvPicPr>
          <p:cNvPr id="6" name="Picture 5" descr="ETC"/>
          <p:cNvPicPr>
            <a:picLocks noChangeAspect="1" noChangeArrowheads="1"/>
          </p:cNvPicPr>
          <p:nvPr/>
        </p:nvPicPr>
        <p:blipFill>
          <a:blip r:embed="rId5"/>
          <a:srcRect/>
          <a:stretch>
            <a:fillRect/>
          </a:stretch>
        </p:blipFill>
        <p:spPr bwMode="auto">
          <a:xfrm>
            <a:off x="7467600" y="304800"/>
            <a:ext cx="11430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4754"/>
            <a:ext cx="6982888" cy="65484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743200"/>
            <a:ext cx="3180614" cy="707886"/>
          </a:xfrm>
          <a:prstGeom prst="rect">
            <a:avLst/>
          </a:prstGeom>
        </p:spPr>
        <p:txBody>
          <a:bodyPr wrap="none">
            <a:spAutoFit/>
          </a:bodyPr>
          <a:lstStyle/>
          <a:p>
            <a:r>
              <a:rPr lang="en-US" sz="4000" b="1" i="1" dirty="0" smtClean="0">
                <a:solidFill>
                  <a:srgbClr val="0070C0"/>
                </a:solidFill>
              </a:rPr>
              <a:t>CASE </a:t>
            </a:r>
            <a:r>
              <a:rPr lang="en-US" sz="4000" b="1" i="1" dirty="0" smtClean="0">
                <a:solidFill>
                  <a:srgbClr val="0070C0"/>
                </a:solidFill>
              </a:rPr>
              <a:t>STUDY-3</a:t>
            </a:r>
            <a:endParaRPr lang="en-US" sz="4000" b="1" i="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507260" cy="6934200"/>
          </a:xfrm>
          <a:custGeom>
            <a:avLst/>
            <a:gdLst/>
            <a:ahLst/>
            <a:cxnLst/>
            <a:rect l="l" t="t" r="r" b="b"/>
            <a:pathLst>
              <a:path w="7689847" h="10820400">
                <a:moveTo>
                  <a:pt x="0" y="0"/>
                </a:moveTo>
                <a:lnTo>
                  <a:pt x="7689847" y="0"/>
                </a:lnTo>
                <a:lnTo>
                  <a:pt x="7689847" y="10820400"/>
                </a:lnTo>
                <a:lnTo>
                  <a:pt x="0" y="10820400"/>
                </a:lnTo>
                <a:lnTo>
                  <a:pt x="0" y="0"/>
                </a:lnTo>
                <a:close/>
              </a:path>
            </a:pathLst>
          </a:custGeom>
          <a:blipFill>
            <a:blip r:embed="rId2">
              <a:extLst>
                <a:ext uri="{96DAC541-7B7A-43D3-8B79-37D633B846F1}">
                  <asvg:svgBlip xmlns="" xmlns:asvg="http://schemas.microsoft.com/office/drawing/2016/SVG/main" r:embed=""/>
                </a:ext>
              </a:extLst>
            </a:blip>
            <a:stretch>
              <a:fillRect/>
            </a:stretch>
          </a:blipFill>
        </p:spPr>
        <p:txBody>
          <a:bodyPr/>
          <a:lstStyle/>
          <a:p>
            <a:endParaRPr lang="en-US" dirty="0"/>
          </a:p>
        </p:txBody>
      </p:sp>
      <p:sp>
        <p:nvSpPr>
          <p:cNvPr id="5" name="TextBox 5"/>
          <p:cNvSpPr txBox="1"/>
          <p:nvPr/>
        </p:nvSpPr>
        <p:spPr>
          <a:xfrm>
            <a:off x="4791361" y="207658"/>
            <a:ext cx="1331716" cy="138756"/>
          </a:xfrm>
          <a:prstGeom prst="rect">
            <a:avLst/>
          </a:prstGeom>
        </p:spPr>
        <p:txBody>
          <a:bodyPr lIns="0" tIns="0" rIns="0" bIns="0" rtlCol="0" anchor="t">
            <a:spAutoFit/>
          </a:bodyPr>
          <a:lstStyle/>
          <a:p>
            <a:pPr>
              <a:lnSpc>
                <a:spcPts val="1153"/>
              </a:lnSpc>
            </a:pPr>
            <a:endParaRPr lang="en-US" sz="800" dirty="0">
              <a:solidFill>
                <a:srgbClr val="1155CC"/>
              </a:solidFill>
              <a:latin typeface="Calibri (MS)"/>
              <a:ea typeface="Calibri (MS)"/>
              <a:cs typeface="Calibri (MS)"/>
              <a:sym typeface="Calibri (MS)"/>
            </a:endParaRPr>
          </a:p>
        </p:txBody>
      </p:sp>
      <p:sp>
        <p:nvSpPr>
          <p:cNvPr id="6" name="TextBox 6"/>
          <p:cNvSpPr txBox="1"/>
          <p:nvPr/>
        </p:nvSpPr>
        <p:spPr>
          <a:xfrm>
            <a:off x="1934966" y="152400"/>
            <a:ext cx="3780033" cy="269304"/>
          </a:xfrm>
          <a:prstGeom prst="rect">
            <a:avLst/>
          </a:prstGeom>
        </p:spPr>
        <p:txBody>
          <a:bodyPr wrap="square" lIns="0" tIns="0" rIns="0" bIns="0" rtlCol="0" anchor="t">
            <a:spAutoFit/>
          </a:bodyPr>
          <a:lstStyle/>
          <a:p>
            <a:pPr>
              <a:lnSpc>
                <a:spcPts val="2097"/>
              </a:lnSpc>
            </a:pPr>
            <a:r>
              <a:rPr lang="en-US" sz="1600" b="1" dirty="0">
                <a:solidFill>
                  <a:srgbClr val="1155CC"/>
                </a:solidFill>
                <a:latin typeface="Calibri (MS) Bold"/>
                <a:ea typeface="Calibri (MS) Bold"/>
                <a:cs typeface="Calibri (MS) Bold"/>
                <a:sym typeface="Calibri (MS) Bold"/>
              </a:rPr>
              <a:t>SPEEDOMETER</a:t>
            </a:r>
            <a:r>
              <a:rPr lang="en-US" sz="1600" b="1" dirty="0">
                <a:solidFill>
                  <a:srgbClr val="000000"/>
                </a:solidFill>
                <a:latin typeface="Calibri (MS) Bold"/>
                <a:ea typeface="Calibri (MS) Bold"/>
                <a:cs typeface="Calibri (MS) Bold"/>
                <a:sym typeface="Calibri (MS) Bold"/>
              </a:rPr>
              <a:t> </a:t>
            </a:r>
            <a:r>
              <a:rPr lang="en-US" sz="1600" b="1" dirty="0">
                <a:solidFill>
                  <a:srgbClr val="1155CC"/>
                </a:solidFill>
                <a:latin typeface="Calibri (MS) Bold"/>
                <a:ea typeface="Calibri (MS) Bold"/>
                <a:cs typeface="Calibri (MS) Bold"/>
                <a:sym typeface="Calibri (MS) Bold"/>
              </a:rPr>
              <a:t>DATA</a:t>
            </a:r>
            <a:r>
              <a:rPr lang="en-US" sz="1600" b="1" dirty="0">
                <a:solidFill>
                  <a:srgbClr val="000000"/>
                </a:solidFill>
                <a:latin typeface="Calibri (MS) Bold"/>
                <a:ea typeface="Calibri (MS) Bold"/>
                <a:cs typeface="Calibri (MS) Bold"/>
                <a:sym typeface="Calibri (MS) Bold"/>
              </a:rPr>
              <a:t> </a:t>
            </a:r>
            <a:r>
              <a:rPr lang="en-US" sz="1600" b="1" dirty="0" smtClean="0">
                <a:solidFill>
                  <a:srgbClr val="1155CC"/>
                </a:solidFill>
                <a:latin typeface="Calibri (MS) Bold"/>
                <a:ea typeface="Calibri (MS) Bold"/>
                <a:cs typeface="Calibri (MS) Bold"/>
                <a:sym typeface="Calibri (MS) Bold"/>
              </a:rPr>
              <a:t>ANALYSIS-3</a:t>
            </a:r>
            <a:endParaRPr lang="en-US" sz="1600" b="1" dirty="0">
              <a:solidFill>
                <a:srgbClr val="1155CC"/>
              </a:solidFill>
              <a:latin typeface="Calibri (MS) Bold"/>
              <a:ea typeface="Calibri (MS) Bold"/>
              <a:cs typeface="Calibri (MS) Bold"/>
              <a:sym typeface="Calibri (MS) Bold"/>
            </a:endParaRPr>
          </a:p>
        </p:txBody>
      </p:sp>
      <p:sp>
        <p:nvSpPr>
          <p:cNvPr id="7" name="TextBox 7"/>
          <p:cNvSpPr txBox="1"/>
          <p:nvPr/>
        </p:nvSpPr>
        <p:spPr>
          <a:xfrm>
            <a:off x="596444" y="457201"/>
            <a:ext cx="2187375" cy="522900"/>
          </a:xfrm>
          <a:prstGeom prst="rect">
            <a:avLst/>
          </a:prstGeom>
        </p:spPr>
        <p:txBody>
          <a:bodyPr wrap="square" lIns="0" tIns="0" rIns="0" bIns="0" rtlCol="0" anchor="t">
            <a:spAutoFit/>
          </a:bodyPr>
          <a:lstStyle/>
          <a:p>
            <a:pPr>
              <a:lnSpc>
                <a:spcPts val="1432"/>
              </a:lnSpc>
            </a:pPr>
            <a:r>
              <a:rPr lang="en-US" sz="1000" dirty="0">
                <a:solidFill>
                  <a:srgbClr val="000000"/>
                </a:solidFill>
                <a:latin typeface="Calibri (MS)"/>
                <a:ea typeface="Calibri (MS)"/>
                <a:cs typeface="Calibri (MS)"/>
                <a:sym typeface="Calibri (MS)"/>
              </a:rPr>
              <a:t>Journey Date:</a:t>
            </a:r>
            <a:r>
              <a:rPr lang="en-US" sz="1000" b="1" dirty="0">
                <a:solidFill>
                  <a:srgbClr val="000000"/>
                </a:solidFill>
                <a:latin typeface="Calibri (MS) Bold"/>
                <a:ea typeface="Calibri (MS) Bold"/>
                <a:cs typeface="Calibri (MS) Bold"/>
                <a:sym typeface="Calibri (MS) Bold"/>
              </a:rPr>
              <a:t> 16/12/2024 </a:t>
            </a:r>
            <a:r>
              <a:rPr lang="en-US" sz="1000" dirty="0">
                <a:solidFill>
                  <a:srgbClr val="000000"/>
                </a:solidFill>
                <a:latin typeface="Calibri (MS)"/>
                <a:ea typeface="Calibri (MS)"/>
                <a:cs typeface="Calibri (MS)"/>
                <a:sym typeface="Calibri (MS)"/>
              </a:rPr>
              <a:t>LP </a:t>
            </a:r>
            <a:endParaRPr lang="en-US" sz="1000" dirty="0" smtClean="0">
              <a:solidFill>
                <a:srgbClr val="000000"/>
              </a:solidFill>
              <a:latin typeface="Calibri (MS)"/>
              <a:ea typeface="Calibri (MS)"/>
              <a:cs typeface="Calibri (MS)"/>
              <a:sym typeface="Calibri (MS)"/>
            </a:endParaRPr>
          </a:p>
          <a:p>
            <a:pPr>
              <a:lnSpc>
                <a:spcPts val="1432"/>
              </a:lnSpc>
            </a:pPr>
            <a:r>
              <a:rPr lang="en-US" sz="1000" dirty="0" smtClean="0">
                <a:solidFill>
                  <a:srgbClr val="000000"/>
                </a:solidFill>
                <a:latin typeface="Calibri (MS)"/>
                <a:ea typeface="Calibri (MS)"/>
                <a:cs typeface="Calibri (MS)"/>
                <a:sym typeface="Calibri (MS)"/>
              </a:rPr>
              <a:t>Train </a:t>
            </a:r>
            <a:r>
              <a:rPr lang="en-US" sz="1000" dirty="0">
                <a:solidFill>
                  <a:srgbClr val="000000"/>
                </a:solidFill>
                <a:latin typeface="Calibri (MS)"/>
                <a:ea typeface="Calibri (MS)"/>
                <a:cs typeface="Calibri (MS)"/>
                <a:sym typeface="Calibri (MS)"/>
              </a:rPr>
              <a:t>No.</a:t>
            </a:r>
            <a:r>
              <a:rPr lang="en-US" sz="1000" b="1" dirty="0">
                <a:solidFill>
                  <a:srgbClr val="000000"/>
                </a:solidFill>
                <a:latin typeface="Calibri (MS) Bold"/>
                <a:ea typeface="Calibri (MS) Bold"/>
                <a:cs typeface="Calibri (MS) Bold"/>
                <a:sym typeface="Calibri (MS) Bold"/>
              </a:rPr>
              <a:t> 04378 (CHG</a:t>
            </a:r>
            <a:r>
              <a:rPr lang="en-US" sz="1000" b="1" dirty="0" smtClean="0">
                <a:solidFill>
                  <a:srgbClr val="000000"/>
                </a:solidFill>
                <a:latin typeface="Calibri (MS) Bold"/>
                <a:ea typeface="Calibri (MS) Bold"/>
                <a:cs typeface="Calibri (MS) Bold"/>
                <a:sym typeface="Calibri (MS) Bold"/>
              </a:rPr>
              <a:t>)</a:t>
            </a:r>
          </a:p>
          <a:p>
            <a:pPr>
              <a:lnSpc>
                <a:spcPts val="1432"/>
              </a:lnSpc>
            </a:pPr>
            <a:r>
              <a:rPr lang="en-US" sz="1000" b="1" dirty="0" smtClean="0">
                <a:solidFill>
                  <a:srgbClr val="000000"/>
                </a:solidFill>
                <a:latin typeface="Calibri (MS) Bold"/>
                <a:ea typeface="Calibri (MS) Bold"/>
                <a:cs typeface="Calibri (MS) Bold"/>
                <a:sym typeface="Calibri (MS) Bold"/>
              </a:rPr>
              <a:t> </a:t>
            </a:r>
            <a:r>
              <a:rPr lang="en-US" sz="1000" dirty="0">
                <a:solidFill>
                  <a:srgbClr val="000000"/>
                </a:solidFill>
                <a:latin typeface="Calibri (MS)"/>
                <a:ea typeface="Calibri (MS)"/>
                <a:cs typeface="Calibri (MS)"/>
                <a:sym typeface="Calibri (MS)"/>
              </a:rPr>
              <a:t>Remarks:</a:t>
            </a:r>
          </a:p>
        </p:txBody>
      </p:sp>
      <p:sp>
        <p:nvSpPr>
          <p:cNvPr id="8" name="TextBox 8"/>
          <p:cNvSpPr txBox="1"/>
          <p:nvPr/>
        </p:nvSpPr>
        <p:spPr>
          <a:xfrm>
            <a:off x="3417928" y="457201"/>
            <a:ext cx="1890598" cy="538609"/>
          </a:xfrm>
          <a:prstGeom prst="rect">
            <a:avLst/>
          </a:prstGeom>
        </p:spPr>
        <p:txBody>
          <a:bodyPr wrap="square" lIns="0" tIns="0" rIns="0" bIns="0" rtlCol="0" anchor="t">
            <a:spAutoFit/>
          </a:bodyPr>
          <a:lstStyle/>
          <a:p>
            <a:pPr>
              <a:lnSpc>
                <a:spcPts val="1432"/>
              </a:lnSpc>
            </a:pPr>
            <a:r>
              <a:rPr lang="en-US" sz="1000" dirty="0">
                <a:solidFill>
                  <a:srgbClr val="000000"/>
                </a:solidFill>
                <a:latin typeface="Calibri (MS)"/>
                <a:ea typeface="Calibri (MS)"/>
                <a:cs typeface="Calibri (MS)"/>
                <a:sym typeface="Calibri (MS)"/>
              </a:rPr>
              <a:t>Report ID:</a:t>
            </a:r>
            <a:r>
              <a:rPr lang="en-US" sz="1000" b="1" dirty="0">
                <a:solidFill>
                  <a:srgbClr val="000000"/>
                </a:solidFill>
                <a:latin typeface="Calibri (MS) Bold"/>
                <a:ea typeface="Calibri (MS) Bold"/>
                <a:cs typeface="Calibri (MS) Bold"/>
                <a:sym typeface="Calibri (MS) Bold"/>
              </a:rPr>
              <a:t> 171224/13382 </a:t>
            </a:r>
            <a:r>
              <a:rPr lang="en-US" sz="1000" dirty="0">
                <a:solidFill>
                  <a:srgbClr val="000000"/>
                </a:solidFill>
                <a:latin typeface="Calibri (MS)"/>
                <a:ea typeface="Calibri (MS)"/>
                <a:cs typeface="Calibri (MS)"/>
                <a:sym typeface="Calibri (MS)"/>
              </a:rPr>
              <a:t>ALP </a:t>
            </a:r>
            <a:r>
              <a:rPr lang="en-US" sz="1000" dirty="0" smtClean="0">
                <a:solidFill>
                  <a:srgbClr val="000000"/>
                </a:solidFill>
                <a:latin typeface="Calibri (MS)"/>
                <a:ea typeface="Calibri (MS)"/>
                <a:cs typeface="Calibri (MS)"/>
                <a:sym typeface="Calibri (MS)"/>
              </a:rPr>
              <a:t>loco Number</a:t>
            </a:r>
            <a:r>
              <a:rPr lang="en-US" sz="1000" dirty="0">
                <a:solidFill>
                  <a:srgbClr val="000000"/>
                </a:solidFill>
                <a:latin typeface="Calibri (MS)"/>
                <a:ea typeface="Calibri (MS)"/>
                <a:cs typeface="Calibri (MS)"/>
                <a:sym typeface="Calibri (MS)"/>
              </a:rPr>
              <a:t>:</a:t>
            </a:r>
            <a:r>
              <a:rPr lang="en-US" sz="1000" b="1" dirty="0">
                <a:solidFill>
                  <a:srgbClr val="000000"/>
                </a:solidFill>
                <a:latin typeface="Calibri (MS) Bold"/>
                <a:ea typeface="Calibri (MS) Bold"/>
                <a:cs typeface="Calibri (MS) Bold"/>
                <a:sym typeface="Calibri (MS) Bold"/>
              </a:rPr>
              <a:t> 30178 GZB WAP5 </a:t>
            </a:r>
            <a:r>
              <a:rPr lang="en-US" sz="1000" dirty="0">
                <a:solidFill>
                  <a:srgbClr val="000000"/>
                </a:solidFill>
                <a:latin typeface="Calibri (MS)"/>
                <a:ea typeface="Calibri (MS)"/>
                <a:cs typeface="Calibri (MS)"/>
                <a:sym typeface="Calibri (MS)"/>
              </a:rPr>
              <a:t>Section:</a:t>
            </a:r>
            <a:r>
              <a:rPr lang="en-US" sz="1000" b="1" dirty="0">
                <a:solidFill>
                  <a:srgbClr val="000000"/>
                </a:solidFill>
                <a:latin typeface="Calibri (MS) Bold"/>
                <a:ea typeface="Calibri (MS) Bold"/>
                <a:cs typeface="Calibri (MS) Bold"/>
                <a:sym typeface="Calibri (MS) Bold"/>
              </a:rPr>
              <a:t> BE ALJN </a:t>
            </a:r>
            <a:r>
              <a:rPr lang="en-US" sz="1000" b="1" dirty="0" err="1">
                <a:solidFill>
                  <a:srgbClr val="000000"/>
                </a:solidFill>
                <a:latin typeface="Calibri (MS) Bold"/>
                <a:ea typeface="Calibri (MS) Bold"/>
                <a:cs typeface="Calibri (MS) Bold"/>
                <a:sym typeface="Calibri (MS) Bold"/>
              </a:rPr>
              <a:t>Laxven</a:t>
            </a:r>
            <a:endParaRPr lang="en-US" sz="1000" b="1" dirty="0">
              <a:solidFill>
                <a:srgbClr val="000000"/>
              </a:solidFill>
              <a:latin typeface="Calibri (MS) Bold"/>
              <a:ea typeface="Calibri (MS) Bold"/>
              <a:cs typeface="Calibri (MS) Bold"/>
              <a:sym typeface="Calibri (MS) Bold"/>
            </a:endParaRPr>
          </a:p>
        </p:txBody>
      </p:sp>
      <p:sp>
        <p:nvSpPr>
          <p:cNvPr id="9" name="TextBox 9"/>
          <p:cNvSpPr txBox="1"/>
          <p:nvPr/>
        </p:nvSpPr>
        <p:spPr>
          <a:xfrm>
            <a:off x="685800" y="1828800"/>
            <a:ext cx="2362200" cy="769441"/>
          </a:xfrm>
          <a:prstGeom prst="rect">
            <a:avLst/>
          </a:prstGeom>
        </p:spPr>
        <p:txBody>
          <a:bodyPr wrap="square" lIns="0" tIns="0" rIns="0" bIns="0" rtlCol="0" anchor="t">
            <a:spAutoFit/>
          </a:bodyPr>
          <a:lstStyle/>
          <a:p>
            <a:pPr>
              <a:lnSpc>
                <a:spcPts val="1405"/>
              </a:lnSpc>
            </a:pPr>
            <a:r>
              <a:rPr lang="en-US" sz="800" dirty="0" err="1">
                <a:solidFill>
                  <a:srgbClr val="000000"/>
                </a:solidFill>
                <a:latin typeface="Calibri (MS)"/>
                <a:ea typeface="Calibri (MS)"/>
                <a:cs typeface="Calibri (MS)"/>
                <a:sym typeface="Calibri (MS)"/>
              </a:rPr>
              <a:t>MPSattained</a:t>
            </a:r>
            <a:r>
              <a:rPr lang="en-US" sz="800" dirty="0">
                <a:solidFill>
                  <a:srgbClr val="000000"/>
                </a:solidFill>
                <a:latin typeface="Calibri (MS)"/>
                <a:ea typeface="Calibri (MS)"/>
                <a:cs typeface="Calibri (MS)"/>
                <a:sym typeface="Calibri (MS)"/>
              </a:rPr>
              <a:t>:</a:t>
            </a:r>
            <a:r>
              <a:rPr lang="en-US" sz="800" b="1" dirty="0">
                <a:solidFill>
                  <a:srgbClr val="000000"/>
                </a:solidFill>
                <a:latin typeface="Calibri (MS) Bold"/>
                <a:ea typeface="Calibri (MS) Bold"/>
                <a:cs typeface="Calibri (MS) Bold"/>
                <a:sym typeface="Calibri (MS) Bold"/>
              </a:rPr>
              <a:t> 98kmph </a:t>
            </a:r>
            <a:r>
              <a:rPr lang="en-US" sz="800" dirty="0">
                <a:solidFill>
                  <a:srgbClr val="000000"/>
                </a:solidFill>
                <a:latin typeface="Calibri (MS)"/>
                <a:ea typeface="Calibri (MS)"/>
                <a:cs typeface="Calibri (MS)"/>
                <a:sym typeface="Calibri (MS)"/>
              </a:rPr>
              <a:t>Total Distance:</a:t>
            </a:r>
            <a:r>
              <a:rPr lang="en-US" sz="800" b="1" dirty="0">
                <a:solidFill>
                  <a:srgbClr val="000000"/>
                </a:solidFill>
                <a:latin typeface="Calibri (MS) Bold"/>
                <a:ea typeface="Calibri (MS) Bold"/>
                <a:cs typeface="Calibri (MS) Bold"/>
                <a:sym typeface="Calibri (MS) Bold"/>
              </a:rPr>
              <a:t> 168 km</a:t>
            </a:r>
          </a:p>
          <a:p>
            <a:pPr>
              <a:lnSpc>
                <a:spcPts val="1067"/>
              </a:lnSpc>
            </a:pPr>
            <a:r>
              <a:rPr lang="en-US" sz="800" dirty="0">
                <a:solidFill>
                  <a:srgbClr val="000000"/>
                </a:solidFill>
                <a:latin typeface="Calibri (MS)"/>
                <a:ea typeface="Calibri (MS)"/>
                <a:cs typeface="Calibri (MS)"/>
                <a:sym typeface="Calibri (MS)"/>
              </a:rPr>
              <a:t>Distance covered at near MPS:</a:t>
            </a:r>
            <a:r>
              <a:rPr lang="en-US" sz="800" b="1" dirty="0">
                <a:solidFill>
                  <a:srgbClr val="000000"/>
                </a:solidFill>
                <a:latin typeface="Calibri (MS) Bold"/>
                <a:ea typeface="Calibri (MS) Bold"/>
                <a:cs typeface="Calibri (MS) Bold"/>
                <a:sym typeface="Calibri (MS) Bold"/>
              </a:rPr>
              <a:t> 14.49 km </a:t>
            </a:r>
            <a:r>
              <a:rPr lang="en-US" sz="800" dirty="0">
                <a:solidFill>
                  <a:srgbClr val="000000"/>
                </a:solidFill>
                <a:latin typeface="Calibri (MS)"/>
                <a:ea typeface="Calibri (MS)"/>
                <a:cs typeface="Calibri (MS)"/>
                <a:sym typeface="Calibri (MS)"/>
              </a:rPr>
              <a:t>(speed&gt;.95xMPS)</a:t>
            </a:r>
          </a:p>
          <a:p>
            <a:pPr>
              <a:lnSpc>
                <a:spcPts val="1236"/>
              </a:lnSpc>
            </a:pPr>
            <a:r>
              <a:rPr lang="en-US" sz="800" dirty="0">
                <a:solidFill>
                  <a:srgbClr val="000000"/>
                </a:solidFill>
                <a:latin typeface="Calibri (MS)"/>
                <a:ea typeface="Calibri (MS)"/>
                <a:cs typeface="Calibri (MS)"/>
                <a:sym typeface="Calibri (MS)"/>
              </a:rPr>
              <a:t>Late Controlling:</a:t>
            </a:r>
            <a:r>
              <a:rPr lang="en-US" sz="800" b="1" dirty="0">
                <a:solidFill>
                  <a:srgbClr val="000000"/>
                </a:solidFill>
                <a:latin typeface="Calibri (MS) Bold"/>
                <a:ea typeface="Calibri (MS) Bold"/>
                <a:cs typeface="Calibri (MS) Bold"/>
                <a:sym typeface="Calibri (MS) Bold"/>
              </a:rPr>
              <a:t> YES </a:t>
            </a:r>
            <a:r>
              <a:rPr lang="en-US" sz="800" dirty="0">
                <a:solidFill>
                  <a:srgbClr val="000000"/>
                </a:solidFill>
                <a:latin typeface="Calibri (MS)"/>
                <a:ea typeface="Calibri (MS)"/>
                <a:cs typeface="Calibri (MS)"/>
                <a:sym typeface="Calibri (MS)"/>
              </a:rPr>
              <a:t>Over Speeding:</a:t>
            </a:r>
            <a:r>
              <a:rPr lang="en-US" sz="800" b="1" dirty="0">
                <a:solidFill>
                  <a:srgbClr val="000000"/>
                </a:solidFill>
                <a:latin typeface="Calibri (MS) Bold"/>
                <a:ea typeface="Calibri (MS) Bold"/>
                <a:cs typeface="Calibri (MS) Bold"/>
                <a:sym typeface="Calibri (MS) Bold"/>
              </a:rPr>
              <a:t> </a:t>
            </a:r>
            <a:r>
              <a:rPr lang="en-US" sz="800" b="1" dirty="0" smtClean="0">
                <a:solidFill>
                  <a:srgbClr val="000000"/>
                </a:solidFill>
                <a:latin typeface="Calibri (MS) Bold"/>
                <a:ea typeface="Calibri (MS) Bold"/>
                <a:cs typeface="Calibri (MS) Bold"/>
                <a:sym typeface="Calibri (MS) Bold"/>
              </a:rPr>
              <a:t>NO</a:t>
            </a:r>
          </a:p>
          <a:p>
            <a:pPr>
              <a:lnSpc>
                <a:spcPts val="1236"/>
              </a:lnSpc>
            </a:pPr>
            <a:r>
              <a:rPr lang="en-US" sz="800" b="1" dirty="0" smtClean="0">
                <a:solidFill>
                  <a:srgbClr val="000000"/>
                </a:solidFill>
                <a:latin typeface="Calibri (MS) Bold"/>
                <a:ea typeface="Calibri (MS) Bold"/>
                <a:cs typeface="Calibri (MS) Bold"/>
                <a:sym typeface="Calibri (MS) Bold"/>
              </a:rPr>
              <a:t> </a:t>
            </a:r>
            <a:r>
              <a:rPr lang="en-US" sz="800" dirty="0">
                <a:solidFill>
                  <a:srgbClr val="000000"/>
                </a:solidFill>
                <a:latin typeface="Calibri (MS)"/>
                <a:ea typeface="Calibri (MS)"/>
                <a:cs typeface="Calibri (MS)"/>
                <a:sym typeface="Calibri (MS)"/>
              </a:rPr>
              <a:t>Improper BPT:</a:t>
            </a:r>
            <a:r>
              <a:rPr lang="en-US" sz="800" b="1" dirty="0">
                <a:solidFill>
                  <a:srgbClr val="000000"/>
                </a:solidFill>
                <a:latin typeface="Calibri (MS) Bold"/>
                <a:ea typeface="Calibri (MS) Bold"/>
                <a:cs typeface="Calibri (MS) Bold"/>
                <a:sym typeface="Calibri (MS) Bold"/>
              </a:rPr>
              <a:t> NO</a:t>
            </a:r>
          </a:p>
        </p:txBody>
      </p:sp>
      <p:sp>
        <p:nvSpPr>
          <p:cNvPr id="10" name="TextBox 10"/>
          <p:cNvSpPr txBox="1"/>
          <p:nvPr/>
        </p:nvSpPr>
        <p:spPr>
          <a:xfrm>
            <a:off x="3344538" y="1828800"/>
            <a:ext cx="2669776" cy="359073"/>
          </a:xfrm>
          <a:prstGeom prst="rect">
            <a:avLst/>
          </a:prstGeom>
        </p:spPr>
        <p:txBody>
          <a:bodyPr wrap="square" lIns="0" tIns="0" rIns="0" bIns="0" rtlCol="0" anchor="t">
            <a:spAutoFit/>
          </a:bodyPr>
          <a:lstStyle/>
          <a:p>
            <a:pPr>
              <a:lnSpc>
                <a:spcPts val="1405"/>
              </a:lnSpc>
            </a:pPr>
            <a:r>
              <a:rPr lang="en-US" sz="900" dirty="0" err="1">
                <a:solidFill>
                  <a:srgbClr val="000000"/>
                </a:solidFill>
                <a:latin typeface="Calibri (MS)"/>
                <a:ea typeface="Calibri (MS)"/>
                <a:cs typeface="Calibri (MS)"/>
                <a:sym typeface="Calibri (MS)"/>
              </a:rPr>
              <a:t>AverageSpeed</a:t>
            </a:r>
            <a:r>
              <a:rPr lang="en-US" sz="900" dirty="0">
                <a:solidFill>
                  <a:srgbClr val="000000"/>
                </a:solidFill>
                <a:latin typeface="Calibri (MS)"/>
                <a:ea typeface="Calibri (MS)"/>
                <a:cs typeface="Calibri (MS)"/>
                <a:sym typeface="Calibri (MS)"/>
              </a:rPr>
              <a:t>:</a:t>
            </a:r>
            <a:r>
              <a:rPr lang="en-US" sz="900" b="1" dirty="0">
                <a:solidFill>
                  <a:srgbClr val="000000"/>
                </a:solidFill>
                <a:latin typeface="Calibri (MS) Bold"/>
                <a:ea typeface="Calibri (MS) Bold"/>
                <a:cs typeface="Calibri (MS) Bold"/>
                <a:sym typeface="Calibri (MS) Bold"/>
              </a:rPr>
              <a:t> 27.3kmph </a:t>
            </a:r>
            <a:r>
              <a:rPr lang="en-US" sz="900" dirty="0">
                <a:solidFill>
                  <a:srgbClr val="000000"/>
                </a:solidFill>
                <a:latin typeface="Calibri (MS)"/>
                <a:ea typeface="Calibri (MS)"/>
                <a:cs typeface="Calibri (MS)"/>
                <a:sym typeface="Calibri (MS)"/>
              </a:rPr>
              <a:t>Total Time:</a:t>
            </a:r>
            <a:r>
              <a:rPr lang="en-US" sz="900" b="1" dirty="0">
                <a:solidFill>
                  <a:srgbClr val="000000"/>
                </a:solidFill>
                <a:latin typeface="Calibri (MS) Bold"/>
                <a:ea typeface="Calibri (MS) Bold"/>
                <a:cs typeface="Calibri (MS) Bold"/>
                <a:sym typeface="Calibri (MS) Bold"/>
              </a:rPr>
              <a:t> 6:09:18 </a:t>
            </a:r>
            <a:r>
              <a:rPr lang="en-US" sz="900" dirty="0">
                <a:solidFill>
                  <a:srgbClr val="000000"/>
                </a:solidFill>
                <a:latin typeface="Calibri (MS)"/>
                <a:ea typeface="Calibri (MS)"/>
                <a:cs typeface="Calibri (MS)"/>
                <a:sym typeface="Calibri (MS)"/>
              </a:rPr>
              <a:t>Time Range of Analysis:</a:t>
            </a:r>
            <a:r>
              <a:rPr lang="en-US" sz="900" b="1" dirty="0">
                <a:solidFill>
                  <a:srgbClr val="000000"/>
                </a:solidFill>
                <a:latin typeface="Calibri (MS) Bold"/>
                <a:ea typeface="Calibri (MS) Bold"/>
                <a:cs typeface="Calibri (MS) Bold"/>
                <a:sym typeface="Calibri (MS) Bold"/>
              </a:rPr>
              <a:t> 9:05:27 AM - 3:14:51 PM</a:t>
            </a:r>
          </a:p>
        </p:txBody>
      </p:sp>
      <p:sp>
        <p:nvSpPr>
          <p:cNvPr id="11" name="TextBox 11"/>
          <p:cNvSpPr txBox="1"/>
          <p:nvPr/>
        </p:nvSpPr>
        <p:spPr>
          <a:xfrm>
            <a:off x="3344536" y="2264507"/>
            <a:ext cx="1227464" cy="549125"/>
          </a:xfrm>
          <a:prstGeom prst="rect">
            <a:avLst/>
          </a:prstGeom>
        </p:spPr>
        <p:txBody>
          <a:bodyPr wrap="square" lIns="0" tIns="0" rIns="0" bIns="0" rtlCol="0" anchor="t">
            <a:spAutoFit/>
          </a:bodyPr>
          <a:lstStyle/>
          <a:p>
            <a:pPr algn="just">
              <a:lnSpc>
                <a:spcPts val="2247"/>
              </a:lnSpc>
            </a:pPr>
            <a:r>
              <a:rPr lang="en-US" sz="800" dirty="0">
                <a:solidFill>
                  <a:srgbClr val="000000"/>
                </a:solidFill>
                <a:latin typeface="Calibri (MS)"/>
                <a:ea typeface="Calibri (MS)"/>
                <a:cs typeface="Calibri (MS)"/>
                <a:sym typeface="Calibri (MS)"/>
              </a:rPr>
              <a:t>Abrupt Braking:</a:t>
            </a:r>
            <a:r>
              <a:rPr lang="en-US" sz="800" b="1" dirty="0">
                <a:solidFill>
                  <a:srgbClr val="000000"/>
                </a:solidFill>
                <a:latin typeface="Calibri (MS) Bold"/>
                <a:ea typeface="Calibri (MS) Bold"/>
                <a:cs typeface="Calibri (MS) Bold"/>
                <a:sym typeface="Calibri (MS) Bold"/>
              </a:rPr>
              <a:t> NO</a:t>
            </a:r>
          </a:p>
          <a:p>
            <a:pPr algn="just">
              <a:lnSpc>
                <a:spcPts val="449"/>
              </a:lnSpc>
            </a:pPr>
            <a:r>
              <a:rPr lang="en-US" sz="800" dirty="0">
                <a:solidFill>
                  <a:srgbClr val="000000"/>
                </a:solidFill>
                <a:latin typeface="Calibri (MS)"/>
                <a:ea typeface="Calibri (MS)"/>
                <a:cs typeface="Calibri (MS)"/>
                <a:sym typeface="Calibri (MS)"/>
              </a:rPr>
              <a:t>Poor Running:</a:t>
            </a:r>
            <a:r>
              <a:rPr lang="en-US" sz="800" b="1" dirty="0">
                <a:solidFill>
                  <a:srgbClr val="000000"/>
                </a:solidFill>
                <a:latin typeface="Calibri (MS) Bold"/>
                <a:ea typeface="Calibri (MS) Bold"/>
                <a:cs typeface="Calibri (MS) Bold"/>
                <a:sym typeface="Calibri (MS) Bold"/>
              </a:rPr>
              <a:t> </a:t>
            </a:r>
            <a:r>
              <a:rPr lang="en-US" sz="800" b="1" dirty="0" smtClean="0">
                <a:solidFill>
                  <a:srgbClr val="000000"/>
                </a:solidFill>
                <a:latin typeface="Calibri (MS) Bold"/>
                <a:ea typeface="Calibri (MS) Bold"/>
                <a:cs typeface="Calibri (MS) Bold"/>
                <a:sym typeface="Calibri (MS) Bold"/>
              </a:rPr>
              <a:t>YES</a:t>
            </a:r>
          </a:p>
          <a:p>
            <a:pPr algn="just">
              <a:lnSpc>
                <a:spcPts val="2023"/>
              </a:lnSpc>
            </a:pPr>
            <a:r>
              <a:rPr lang="en-US" sz="800" dirty="0" smtClean="0">
                <a:solidFill>
                  <a:srgbClr val="000000"/>
                </a:solidFill>
                <a:latin typeface="Calibri (MS)"/>
                <a:ea typeface="Calibri (MS)"/>
                <a:cs typeface="Calibri (MS)"/>
                <a:sym typeface="Calibri (MS)"/>
              </a:rPr>
              <a:t>SR </a:t>
            </a:r>
            <a:r>
              <a:rPr lang="en-US" sz="800" dirty="0" err="1" smtClean="0">
                <a:solidFill>
                  <a:srgbClr val="000000"/>
                </a:solidFill>
                <a:latin typeface="Calibri (MS)"/>
                <a:ea typeface="Calibri (MS)"/>
                <a:cs typeface="Calibri (MS)"/>
                <a:sym typeface="Calibri (MS)"/>
              </a:rPr>
              <a:t>Overspeed</a:t>
            </a:r>
            <a:r>
              <a:rPr lang="en-US" sz="800" dirty="0" smtClean="0">
                <a:solidFill>
                  <a:srgbClr val="000000"/>
                </a:solidFill>
                <a:latin typeface="Calibri (MS)"/>
                <a:ea typeface="Calibri (MS)"/>
                <a:cs typeface="Calibri (MS)"/>
                <a:sym typeface="Calibri (MS)"/>
              </a:rPr>
              <a:t>:</a:t>
            </a:r>
            <a:r>
              <a:rPr lang="en-US" sz="800" b="1" dirty="0" smtClean="0">
                <a:solidFill>
                  <a:srgbClr val="000000"/>
                </a:solidFill>
                <a:latin typeface="Calibri (MS) Bold"/>
                <a:ea typeface="Calibri (MS) Bold"/>
                <a:cs typeface="Calibri (MS) Bold"/>
                <a:sym typeface="Calibri (MS) Bold"/>
              </a:rPr>
              <a:t> NO</a:t>
            </a:r>
            <a:endParaRPr lang="en-US" sz="800" b="1" dirty="0">
              <a:solidFill>
                <a:srgbClr val="000000"/>
              </a:solidFill>
              <a:latin typeface="Calibri (MS) Bold"/>
              <a:ea typeface="Calibri (MS) Bold"/>
              <a:cs typeface="Calibri (MS) Bold"/>
              <a:sym typeface="Calibri (MS) Bold"/>
            </a:endParaRPr>
          </a:p>
        </p:txBody>
      </p:sp>
      <p:sp>
        <p:nvSpPr>
          <p:cNvPr id="12" name="TextBox 12"/>
          <p:cNvSpPr txBox="1"/>
          <p:nvPr/>
        </p:nvSpPr>
        <p:spPr>
          <a:xfrm>
            <a:off x="596452" y="3737147"/>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3" name="TextBox 13"/>
          <p:cNvSpPr txBox="1"/>
          <p:nvPr/>
        </p:nvSpPr>
        <p:spPr>
          <a:xfrm>
            <a:off x="596452" y="3938973"/>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4" name="TextBox 14"/>
          <p:cNvSpPr txBox="1"/>
          <p:nvPr/>
        </p:nvSpPr>
        <p:spPr>
          <a:xfrm>
            <a:off x="596452" y="4140799"/>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5" name="TextBox 15"/>
          <p:cNvSpPr txBox="1"/>
          <p:nvPr/>
        </p:nvSpPr>
        <p:spPr>
          <a:xfrm>
            <a:off x="596452" y="4342625"/>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6" name="TextBox 16"/>
          <p:cNvSpPr txBox="1"/>
          <p:nvPr/>
        </p:nvSpPr>
        <p:spPr>
          <a:xfrm>
            <a:off x="596452" y="4544451"/>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7" name="TextBox 17"/>
          <p:cNvSpPr txBox="1"/>
          <p:nvPr/>
        </p:nvSpPr>
        <p:spPr>
          <a:xfrm>
            <a:off x="533400" y="4800600"/>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8" name="TextBox 18"/>
          <p:cNvSpPr txBox="1"/>
          <p:nvPr/>
        </p:nvSpPr>
        <p:spPr>
          <a:xfrm>
            <a:off x="596452" y="4948102"/>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19" name="TextBox 19"/>
          <p:cNvSpPr txBox="1"/>
          <p:nvPr/>
        </p:nvSpPr>
        <p:spPr>
          <a:xfrm>
            <a:off x="596452" y="5149928"/>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20" name="TextBox 20"/>
          <p:cNvSpPr txBox="1"/>
          <p:nvPr/>
        </p:nvSpPr>
        <p:spPr>
          <a:xfrm>
            <a:off x="596452" y="5351754"/>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21" name="TextBox 21"/>
          <p:cNvSpPr txBox="1"/>
          <p:nvPr/>
        </p:nvSpPr>
        <p:spPr>
          <a:xfrm>
            <a:off x="596452" y="5553579"/>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22" name="TextBox 22"/>
          <p:cNvSpPr txBox="1"/>
          <p:nvPr/>
        </p:nvSpPr>
        <p:spPr>
          <a:xfrm>
            <a:off x="596452" y="5755405"/>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23" name="TextBox 23"/>
          <p:cNvSpPr txBox="1"/>
          <p:nvPr/>
        </p:nvSpPr>
        <p:spPr>
          <a:xfrm>
            <a:off x="596452" y="5957232"/>
            <a:ext cx="67895"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a:t>
            </a:r>
          </a:p>
        </p:txBody>
      </p:sp>
      <p:sp>
        <p:nvSpPr>
          <p:cNvPr id="24" name="TextBox 24"/>
          <p:cNvSpPr txBox="1"/>
          <p:nvPr/>
        </p:nvSpPr>
        <p:spPr>
          <a:xfrm>
            <a:off x="596444" y="3486396"/>
            <a:ext cx="394155" cy="128240"/>
          </a:xfrm>
          <a:prstGeom prst="rect">
            <a:avLst/>
          </a:prstGeom>
        </p:spPr>
        <p:txBody>
          <a:bodyPr wrap="square"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SGNL</a:t>
            </a:r>
          </a:p>
        </p:txBody>
      </p:sp>
      <p:sp>
        <p:nvSpPr>
          <p:cNvPr id="25" name="TextBox 25"/>
          <p:cNvSpPr txBox="1"/>
          <p:nvPr/>
        </p:nvSpPr>
        <p:spPr>
          <a:xfrm>
            <a:off x="596445" y="2911497"/>
            <a:ext cx="844634" cy="128240"/>
          </a:xfrm>
          <a:prstGeom prst="rect">
            <a:avLst/>
          </a:prstGeom>
        </p:spPr>
        <p:txBody>
          <a:bodyPr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BPT @ 9:10:11 AM</a:t>
            </a:r>
          </a:p>
        </p:txBody>
      </p:sp>
      <p:sp>
        <p:nvSpPr>
          <p:cNvPr id="26" name="TextBox 26"/>
          <p:cNvSpPr txBox="1"/>
          <p:nvPr/>
        </p:nvSpPr>
        <p:spPr>
          <a:xfrm>
            <a:off x="1191727" y="3737147"/>
            <a:ext cx="52429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9:24:29 AM</a:t>
            </a:r>
          </a:p>
        </p:txBody>
      </p:sp>
      <p:sp>
        <p:nvSpPr>
          <p:cNvPr id="27" name="TextBox 27"/>
          <p:cNvSpPr txBox="1"/>
          <p:nvPr/>
        </p:nvSpPr>
        <p:spPr>
          <a:xfrm>
            <a:off x="1191727" y="3938973"/>
            <a:ext cx="52429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9:36:55 AM</a:t>
            </a:r>
          </a:p>
        </p:txBody>
      </p:sp>
      <p:sp>
        <p:nvSpPr>
          <p:cNvPr id="28" name="TextBox 28"/>
          <p:cNvSpPr txBox="1"/>
          <p:nvPr/>
        </p:nvSpPr>
        <p:spPr>
          <a:xfrm>
            <a:off x="1191727" y="4140799"/>
            <a:ext cx="52429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9:46:28 AM</a:t>
            </a:r>
          </a:p>
        </p:txBody>
      </p:sp>
      <p:sp>
        <p:nvSpPr>
          <p:cNvPr id="29" name="TextBox 29"/>
          <p:cNvSpPr txBox="1"/>
          <p:nvPr/>
        </p:nvSpPr>
        <p:spPr>
          <a:xfrm>
            <a:off x="1191727" y="4342625"/>
            <a:ext cx="52429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9:56:34 AM</a:t>
            </a:r>
          </a:p>
        </p:txBody>
      </p:sp>
      <p:sp>
        <p:nvSpPr>
          <p:cNvPr id="30" name="TextBox 30"/>
          <p:cNvSpPr txBox="1"/>
          <p:nvPr/>
        </p:nvSpPr>
        <p:spPr>
          <a:xfrm>
            <a:off x="1191727" y="4544451"/>
            <a:ext cx="580476"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10:48:21 AM</a:t>
            </a:r>
          </a:p>
        </p:txBody>
      </p:sp>
      <p:sp>
        <p:nvSpPr>
          <p:cNvPr id="31" name="TextBox 31"/>
          <p:cNvSpPr txBox="1"/>
          <p:nvPr/>
        </p:nvSpPr>
        <p:spPr>
          <a:xfrm>
            <a:off x="1219199" y="4746276"/>
            <a:ext cx="553003" cy="243656"/>
          </a:xfrm>
          <a:prstGeom prst="rect">
            <a:avLst/>
          </a:prstGeom>
        </p:spPr>
        <p:txBody>
          <a:bodyPr wrap="square"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10:57:36 AM</a:t>
            </a:r>
          </a:p>
        </p:txBody>
      </p:sp>
      <p:sp>
        <p:nvSpPr>
          <p:cNvPr id="32" name="TextBox 32"/>
          <p:cNvSpPr txBox="1"/>
          <p:nvPr/>
        </p:nvSpPr>
        <p:spPr>
          <a:xfrm>
            <a:off x="1191727" y="4948102"/>
            <a:ext cx="580476"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11:06:27 AM</a:t>
            </a:r>
          </a:p>
        </p:txBody>
      </p:sp>
      <p:sp>
        <p:nvSpPr>
          <p:cNvPr id="33" name="TextBox 33"/>
          <p:cNvSpPr txBox="1"/>
          <p:nvPr/>
        </p:nvSpPr>
        <p:spPr>
          <a:xfrm>
            <a:off x="1191727" y="5149928"/>
            <a:ext cx="580476"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11:17:03 AM</a:t>
            </a:r>
          </a:p>
        </p:txBody>
      </p:sp>
      <p:sp>
        <p:nvSpPr>
          <p:cNvPr id="34" name="TextBox 34"/>
          <p:cNvSpPr txBox="1"/>
          <p:nvPr/>
        </p:nvSpPr>
        <p:spPr>
          <a:xfrm>
            <a:off x="1191727" y="5351754"/>
            <a:ext cx="580476"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11:25:21 AM</a:t>
            </a:r>
          </a:p>
        </p:txBody>
      </p:sp>
      <p:sp>
        <p:nvSpPr>
          <p:cNvPr id="35" name="TextBox 35"/>
          <p:cNvSpPr txBox="1"/>
          <p:nvPr/>
        </p:nvSpPr>
        <p:spPr>
          <a:xfrm>
            <a:off x="1191727" y="5553579"/>
            <a:ext cx="580476"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11:41:15 AM</a:t>
            </a:r>
          </a:p>
        </p:txBody>
      </p:sp>
      <p:sp>
        <p:nvSpPr>
          <p:cNvPr id="36" name="TextBox 36"/>
          <p:cNvSpPr txBox="1"/>
          <p:nvPr/>
        </p:nvSpPr>
        <p:spPr>
          <a:xfrm>
            <a:off x="1191732" y="5755405"/>
            <a:ext cx="573601"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12:23:23 PM</a:t>
            </a:r>
          </a:p>
        </p:txBody>
      </p:sp>
      <p:sp>
        <p:nvSpPr>
          <p:cNvPr id="37" name="TextBox 37"/>
          <p:cNvSpPr txBox="1"/>
          <p:nvPr/>
        </p:nvSpPr>
        <p:spPr>
          <a:xfrm>
            <a:off x="1191732" y="5957232"/>
            <a:ext cx="573601"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12:39:17 PM</a:t>
            </a:r>
          </a:p>
        </p:txBody>
      </p:sp>
      <p:sp>
        <p:nvSpPr>
          <p:cNvPr id="38" name="TextBox 38"/>
          <p:cNvSpPr txBox="1"/>
          <p:nvPr/>
        </p:nvSpPr>
        <p:spPr>
          <a:xfrm>
            <a:off x="1191727" y="3486394"/>
            <a:ext cx="596116" cy="128240"/>
          </a:xfrm>
          <a:prstGeom prst="rect">
            <a:avLst/>
          </a:prstGeom>
        </p:spPr>
        <p:txBody>
          <a:bodyPr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TIME/KM NO</a:t>
            </a:r>
          </a:p>
        </p:txBody>
      </p:sp>
      <p:sp>
        <p:nvSpPr>
          <p:cNvPr id="39" name="TextBox 39"/>
          <p:cNvSpPr txBox="1"/>
          <p:nvPr/>
        </p:nvSpPr>
        <p:spPr>
          <a:xfrm>
            <a:off x="1828800" y="3505200"/>
            <a:ext cx="533400" cy="256480"/>
          </a:xfrm>
          <a:prstGeom prst="rect">
            <a:avLst/>
          </a:prstGeom>
        </p:spPr>
        <p:txBody>
          <a:bodyPr wrap="square"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SPEED B4 1000mtr</a:t>
            </a:r>
          </a:p>
        </p:txBody>
      </p:sp>
      <p:sp>
        <p:nvSpPr>
          <p:cNvPr id="40" name="TextBox 40"/>
          <p:cNvSpPr txBox="1"/>
          <p:nvPr/>
        </p:nvSpPr>
        <p:spPr>
          <a:xfrm>
            <a:off x="1950104" y="3737147"/>
            <a:ext cx="488296" cy="243656"/>
          </a:xfrm>
          <a:prstGeom prst="rect">
            <a:avLst/>
          </a:prstGeom>
        </p:spPr>
        <p:txBody>
          <a:bodyPr wrap="square"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33</a:t>
            </a:r>
          </a:p>
        </p:txBody>
      </p:sp>
      <p:sp>
        <p:nvSpPr>
          <p:cNvPr id="41" name="TextBox 41"/>
          <p:cNvSpPr txBox="1"/>
          <p:nvPr/>
        </p:nvSpPr>
        <p:spPr>
          <a:xfrm>
            <a:off x="1950104" y="3938973"/>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36</a:t>
            </a:r>
          </a:p>
        </p:txBody>
      </p:sp>
      <p:sp>
        <p:nvSpPr>
          <p:cNvPr id="42" name="TextBox 42"/>
          <p:cNvSpPr txBox="1"/>
          <p:nvPr/>
        </p:nvSpPr>
        <p:spPr>
          <a:xfrm>
            <a:off x="1950104" y="414079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82</a:t>
            </a:r>
          </a:p>
        </p:txBody>
      </p:sp>
      <p:sp>
        <p:nvSpPr>
          <p:cNvPr id="43" name="TextBox 43"/>
          <p:cNvSpPr txBox="1"/>
          <p:nvPr/>
        </p:nvSpPr>
        <p:spPr>
          <a:xfrm>
            <a:off x="1950104" y="4342625"/>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36</a:t>
            </a:r>
          </a:p>
        </p:txBody>
      </p:sp>
      <p:sp>
        <p:nvSpPr>
          <p:cNvPr id="44" name="TextBox 44"/>
          <p:cNvSpPr txBox="1"/>
          <p:nvPr/>
        </p:nvSpPr>
        <p:spPr>
          <a:xfrm>
            <a:off x="1950104" y="4544451"/>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40</a:t>
            </a:r>
          </a:p>
        </p:txBody>
      </p:sp>
      <p:sp>
        <p:nvSpPr>
          <p:cNvPr id="45" name="TextBox 45"/>
          <p:cNvSpPr txBox="1"/>
          <p:nvPr/>
        </p:nvSpPr>
        <p:spPr>
          <a:xfrm>
            <a:off x="1950104" y="4746276"/>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42</a:t>
            </a:r>
          </a:p>
        </p:txBody>
      </p:sp>
      <p:sp>
        <p:nvSpPr>
          <p:cNvPr id="46" name="TextBox 46"/>
          <p:cNvSpPr txBox="1"/>
          <p:nvPr/>
        </p:nvSpPr>
        <p:spPr>
          <a:xfrm>
            <a:off x="1950104" y="494810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39</a:t>
            </a:r>
          </a:p>
        </p:txBody>
      </p:sp>
      <p:sp>
        <p:nvSpPr>
          <p:cNvPr id="47" name="TextBox 47"/>
          <p:cNvSpPr txBox="1"/>
          <p:nvPr/>
        </p:nvSpPr>
        <p:spPr>
          <a:xfrm>
            <a:off x="1950104" y="5149928"/>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47</a:t>
            </a:r>
          </a:p>
        </p:txBody>
      </p:sp>
      <p:sp>
        <p:nvSpPr>
          <p:cNvPr id="48" name="TextBox 48"/>
          <p:cNvSpPr txBox="1"/>
          <p:nvPr/>
        </p:nvSpPr>
        <p:spPr>
          <a:xfrm>
            <a:off x="1950104" y="5351754"/>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37</a:t>
            </a:r>
          </a:p>
        </p:txBody>
      </p:sp>
      <p:sp>
        <p:nvSpPr>
          <p:cNvPr id="49" name="TextBox 49"/>
          <p:cNvSpPr txBox="1"/>
          <p:nvPr/>
        </p:nvSpPr>
        <p:spPr>
          <a:xfrm>
            <a:off x="1950104" y="555357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46</a:t>
            </a:r>
          </a:p>
        </p:txBody>
      </p:sp>
      <p:sp>
        <p:nvSpPr>
          <p:cNvPr id="50" name="TextBox 50"/>
          <p:cNvSpPr txBox="1"/>
          <p:nvPr/>
        </p:nvSpPr>
        <p:spPr>
          <a:xfrm>
            <a:off x="1950104" y="5755405"/>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28</a:t>
            </a:r>
          </a:p>
        </p:txBody>
      </p:sp>
      <p:sp>
        <p:nvSpPr>
          <p:cNvPr id="51" name="TextBox 51"/>
          <p:cNvSpPr txBox="1"/>
          <p:nvPr/>
        </p:nvSpPr>
        <p:spPr>
          <a:xfrm>
            <a:off x="1950104" y="595723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39</a:t>
            </a:r>
          </a:p>
        </p:txBody>
      </p:sp>
      <p:sp>
        <p:nvSpPr>
          <p:cNvPr id="52" name="TextBox 52"/>
          <p:cNvSpPr txBox="1"/>
          <p:nvPr/>
        </p:nvSpPr>
        <p:spPr>
          <a:xfrm>
            <a:off x="1974566" y="2911498"/>
            <a:ext cx="931278" cy="128240"/>
          </a:xfrm>
          <a:prstGeom prst="rect">
            <a:avLst/>
          </a:prstGeom>
        </p:spPr>
        <p:txBody>
          <a:bodyPr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SPEED DROP: 60 - 28</a:t>
            </a:r>
          </a:p>
        </p:txBody>
      </p:sp>
      <p:sp>
        <p:nvSpPr>
          <p:cNvPr id="53" name="TextBox 53"/>
          <p:cNvSpPr txBox="1"/>
          <p:nvPr/>
        </p:nvSpPr>
        <p:spPr>
          <a:xfrm>
            <a:off x="2545389" y="3492510"/>
            <a:ext cx="426248" cy="256480"/>
          </a:xfrm>
          <a:prstGeom prst="rect">
            <a:avLst/>
          </a:prstGeom>
        </p:spPr>
        <p:txBody>
          <a:bodyPr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SPEED B4 500mtr</a:t>
            </a:r>
          </a:p>
        </p:txBody>
      </p:sp>
      <p:sp>
        <p:nvSpPr>
          <p:cNvPr id="54" name="TextBox 54"/>
          <p:cNvSpPr txBox="1"/>
          <p:nvPr/>
        </p:nvSpPr>
        <p:spPr>
          <a:xfrm>
            <a:off x="2545387" y="3737147"/>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25</a:t>
            </a:r>
          </a:p>
        </p:txBody>
      </p:sp>
      <p:sp>
        <p:nvSpPr>
          <p:cNvPr id="55" name="TextBox 55"/>
          <p:cNvSpPr txBox="1"/>
          <p:nvPr/>
        </p:nvSpPr>
        <p:spPr>
          <a:xfrm>
            <a:off x="2545387" y="3938973"/>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28</a:t>
            </a:r>
          </a:p>
        </p:txBody>
      </p:sp>
      <p:sp>
        <p:nvSpPr>
          <p:cNvPr id="56" name="TextBox 56"/>
          <p:cNvSpPr txBox="1"/>
          <p:nvPr/>
        </p:nvSpPr>
        <p:spPr>
          <a:xfrm>
            <a:off x="2545387" y="414079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35</a:t>
            </a:r>
          </a:p>
        </p:txBody>
      </p:sp>
      <p:sp>
        <p:nvSpPr>
          <p:cNvPr id="57" name="TextBox 57"/>
          <p:cNvSpPr txBox="1"/>
          <p:nvPr/>
        </p:nvSpPr>
        <p:spPr>
          <a:xfrm>
            <a:off x="2545387" y="4342625"/>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26</a:t>
            </a:r>
          </a:p>
        </p:txBody>
      </p:sp>
      <p:sp>
        <p:nvSpPr>
          <p:cNvPr id="58" name="TextBox 58"/>
          <p:cNvSpPr txBox="1"/>
          <p:nvPr/>
        </p:nvSpPr>
        <p:spPr>
          <a:xfrm>
            <a:off x="2545387" y="4544451"/>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40</a:t>
            </a:r>
          </a:p>
        </p:txBody>
      </p:sp>
      <p:sp>
        <p:nvSpPr>
          <p:cNvPr id="59" name="TextBox 59"/>
          <p:cNvSpPr txBox="1"/>
          <p:nvPr/>
        </p:nvSpPr>
        <p:spPr>
          <a:xfrm>
            <a:off x="2545387" y="4746276"/>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40</a:t>
            </a:r>
          </a:p>
        </p:txBody>
      </p:sp>
      <p:sp>
        <p:nvSpPr>
          <p:cNvPr id="60" name="TextBox 60"/>
          <p:cNvSpPr txBox="1"/>
          <p:nvPr/>
        </p:nvSpPr>
        <p:spPr>
          <a:xfrm>
            <a:off x="2545387" y="494810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29</a:t>
            </a:r>
          </a:p>
        </p:txBody>
      </p:sp>
      <p:sp>
        <p:nvSpPr>
          <p:cNvPr id="61" name="TextBox 61"/>
          <p:cNvSpPr txBox="1"/>
          <p:nvPr/>
        </p:nvSpPr>
        <p:spPr>
          <a:xfrm>
            <a:off x="2545387" y="5149928"/>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43</a:t>
            </a:r>
          </a:p>
        </p:txBody>
      </p:sp>
      <p:sp>
        <p:nvSpPr>
          <p:cNvPr id="62" name="TextBox 62"/>
          <p:cNvSpPr txBox="1"/>
          <p:nvPr/>
        </p:nvSpPr>
        <p:spPr>
          <a:xfrm>
            <a:off x="2545387" y="5351754"/>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26</a:t>
            </a:r>
          </a:p>
        </p:txBody>
      </p:sp>
      <p:sp>
        <p:nvSpPr>
          <p:cNvPr id="63" name="TextBox 63"/>
          <p:cNvSpPr txBox="1"/>
          <p:nvPr/>
        </p:nvSpPr>
        <p:spPr>
          <a:xfrm>
            <a:off x="2545387" y="555357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41</a:t>
            </a:r>
          </a:p>
        </p:txBody>
      </p:sp>
      <p:sp>
        <p:nvSpPr>
          <p:cNvPr id="64" name="TextBox 64"/>
          <p:cNvSpPr txBox="1"/>
          <p:nvPr/>
        </p:nvSpPr>
        <p:spPr>
          <a:xfrm>
            <a:off x="2545387" y="5755405"/>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14</a:t>
            </a:r>
          </a:p>
        </p:txBody>
      </p:sp>
      <p:sp>
        <p:nvSpPr>
          <p:cNvPr id="65" name="TextBox 65"/>
          <p:cNvSpPr txBox="1"/>
          <p:nvPr/>
        </p:nvSpPr>
        <p:spPr>
          <a:xfrm>
            <a:off x="2545387" y="595723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35</a:t>
            </a:r>
          </a:p>
        </p:txBody>
      </p:sp>
      <p:sp>
        <p:nvSpPr>
          <p:cNvPr id="66" name="TextBox 66"/>
          <p:cNvSpPr txBox="1"/>
          <p:nvPr/>
        </p:nvSpPr>
        <p:spPr>
          <a:xfrm>
            <a:off x="3140671" y="3492510"/>
            <a:ext cx="426248" cy="256480"/>
          </a:xfrm>
          <a:prstGeom prst="rect">
            <a:avLst/>
          </a:prstGeom>
        </p:spPr>
        <p:txBody>
          <a:bodyPr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SPEED B4 100mtr</a:t>
            </a:r>
          </a:p>
        </p:txBody>
      </p:sp>
      <p:sp>
        <p:nvSpPr>
          <p:cNvPr id="67" name="TextBox 67"/>
          <p:cNvSpPr txBox="1"/>
          <p:nvPr/>
        </p:nvSpPr>
        <p:spPr>
          <a:xfrm>
            <a:off x="3140671" y="3737147"/>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a:t>
            </a:r>
          </a:p>
        </p:txBody>
      </p:sp>
      <p:sp>
        <p:nvSpPr>
          <p:cNvPr id="68" name="TextBox 68"/>
          <p:cNvSpPr txBox="1"/>
          <p:nvPr/>
        </p:nvSpPr>
        <p:spPr>
          <a:xfrm>
            <a:off x="3140671" y="3938973"/>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15</a:t>
            </a:r>
          </a:p>
        </p:txBody>
      </p:sp>
      <p:sp>
        <p:nvSpPr>
          <p:cNvPr id="69" name="TextBox 69"/>
          <p:cNvSpPr txBox="1"/>
          <p:nvPr/>
        </p:nvSpPr>
        <p:spPr>
          <a:xfrm>
            <a:off x="3140671" y="414079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17</a:t>
            </a:r>
          </a:p>
        </p:txBody>
      </p:sp>
      <p:sp>
        <p:nvSpPr>
          <p:cNvPr id="70" name="TextBox 70"/>
          <p:cNvSpPr txBox="1"/>
          <p:nvPr/>
        </p:nvSpPr>
        <p:spPr>
          <a:xfrm>
            <a:off x="3140671" y="4342625"/>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15</a:t>
            </a:r>
          </a:p>
        </p:txBody>
      </p:sp>
      <p:sp>
        <p:nvSpPr>
          <p:cNvPr id="71" name="TextBox 71"/>
          <p:cNvSpPr txBox="1"/>
          <p:nvPr/>
        </p:nvSpPr>
        <p:spPr>
          <a:xfrm>
            <a:off x="3140671" y="4544451"/>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13</a:t>
            </a:r>
          </a:p>
        </p:txBody>
      </p:sp>
      <p:sp>
        <p:nvSpPr>
          <p:cNvPr id="72" name="TextBox 72"/>
          <p:cNvSpPr txBox="1"/>
          <p:nvPr/>
        </p:nvSpPr>
        <p:spPr>
          <a:xfrm>
            <a:off x="3140671" y="4746276"/>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19</a:t>
            </a:r>
          </a:p>
        </p:txBody>
      </p:sp>
      <p:sp>
        <p:nvSpPr>
          <p:cNvPr id="73" name="TextBox 73"/>
          <p:cNvSpPr txBox="1"/>
          <p:nvPr/>
        </p:nvSpPr>
        <p:spPr>
          <a:xfrm>
            <a:off x="3140671" y="494810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17</a:t>
            </a:r>
          </a:p>
        </p:txBody>
      </p:sp>
      <p:sp>
        <p:nvSpPr>
          <p:cNvPr id="74" name="TextBox 74"/>
          <p:cNvSpPr txBox="1"/>
          <p:nvPr/>
        </p:nvSpPr>
        <p:spPr>
          <a:xfrm>
            <a:off x="3140671" y="5149928"/>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14</a:t>
            </a:r>
          </a:p>
        </p:txBody>
      </p:sp>
      <p:sp>
        <p:nvSpPr>
          <p:cNvPr id="75" name="TextBox 75"/>
          <p:cNvSpPr txBox="1"/>
          <p:nvPr/>
        </p:nvSpPr>
        <p:spPr>
          <a:xfrm>
            <a:off x="3140671" y="5351754"/>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17</a:t>
            </a:r>
          </a:p>
        </p:txBody>
      </p:sp>
      <p:sp>
        <p:nvSpPr>
          <p:cNvPr id="76" name="TextBox 76"/>
          <p:cNvSpPr txBox="1"/>
          <p:nvPr/>
        </p:nvSpPr>
        <p:spPr>
          <a:xfrm>
            <a:off x="3140671" y="5553579"/>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22</a:t>
            </a:r>
          </a:p>
        </p:txBody>
      </p:sp>
      <p:sp>
        <p:nvSpPr>
          <p:cNvPr id="77" name="TextBox 77"/>
          <p:cNvSpPr txBox="1"/>
          <p:nvPr/>
        </p:nvSpPr>
        <p:spPr>
          <a:xfrm>
            <a:off x="3140671" y="5755405"/>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8</a:t>
            </a:r>
          </a:p>
        </p:txBody>
      </p:sp>
      <p:sp>
        <p:nvSpPr>
          <p:cNvPr id="78" name="TextBox 78"/>
          <p:cNvSpPr txBox="1"/>
          <p:nvPr/>
        </p:nvSpPr>
        <p:spPr>
          <a:xfrm>
            <a:off x="3140671" y="5957232"/>
            <a:ext cx="11239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21</a:t>
            </a:r>
          </a:p>
        </p:txBody>
      </p:sp>
      <p:sp>
        <p:nvSpPr>
          <p:cNvPr id="79" name="TextBox 79"/>
          <p:cNvSpPr txBox="1"/>
          <p:nvPr/>
        </p:nvSpPr>
        <p:spPr>
          <a:xfrm>
            <a:off x="3352690" y="2911497"/>
            <a:ext cx="838788" cy="128240"/>
          </a:xfrm>
          <a:prstGeom prst="rect">
            <a:avLst/>
          </a:prstGeom>
        </p:spPr>
        <p:txBody>
          <a:bodyPr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BFT @ 9:06:38 AM</a:t>
            </a:r>
          </a:p>
        </p:txBody>
      </p:sp>
      <p:sp>
        <p:nvSpPr>
          <p:cNvPr id="80" name="TextBox 80"/>
          <p:cNvSpPr txBox="1"/>
          <p:nvPr/>
        </p:nvSpPr>
        <p:spPr>
          <a:xfrm>
            <a:off x="3735955" y="3492510"/>
            <a:ext cx="426248" cy="256480"/>
          </a:xfrm>
          <a:prstGeom prst="rect">
            <a:avLst/>
          </a:prstGeom>
        </p:spPr>
        <p:txBody>
          <a:bodyPr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SPEED B4 10mtr</a:t>
            </a:r>
          </a:p>
        </p:txBody>
      </p:sp>
      <p:sp>
        <p:nvSpPr>
          <p:cNvPr id="81" name="TextBox 81"/>
          <p:cNvSpPr txBox="1"/>
          <p:nvPr/>
        </p:nvSpPr>
        <p:spPr>
          <a:xfrm>
            <a:off x="3735955" y="3737147"/>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5</a:t>
            </a:r>
          </a:p>
        </p:txBody>
      </p:sp>
      <p:sp>
        <p:nvSpPr>
          <p:cNvPr id="82" name="TextBox 82"/>
          <p:cNvSpPr txBox="1"/>
          <p:nvPr/>
        </p:nvSpPr>
        <p:spPr>
          <a:xfrm>
            <a:off x="3735955" y="3938973"/>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a:t>
            </a:r>
          </a:p>
        </p:txBody>
      </p:sp>
      <p:sp>
        <p:nvSpPr>
          <p:cNvPr id="83" name="TextBox 83"/>
          <p:cNvSpPr txBox="1"/>
          <p:nvPr/>
        </p:nvSpPr>
        <p:spPr>
          <a:xfrm>
            <a:off x="3735955" y="4140799"/>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a:t>
            </a:r>
          </a:p>
        </p:txBody>
      </p:sp>
      <p:sp>
        <p:nvSpPr>
          <p:cNvPr id="84" name="TextBox 84"/>
          <p:cNvSpPr txBox="1"/>
          <p:nvPr/>
        </p:nvSpPr>
        <p:spPr>
          <a:xfrm>
            <a:off x="3735955" y="4342625"/>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7</a:t>
            </a:r>
          </a:p>
        </p:txBody>
      </p:sp>
      <p:sp>
        <p:nvSpPr>
          <p:cNvPr id="85" name="TextBox 85"/>
          <p:cNvSpPr txBox="1"/>
          <p:nvPr/>
        </p:nvSpPr>
        <p:spPr>
          <a:xfrm>
            <a:off x="3735955" y="4544451"/>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7</a:t>
            </a:r>
          </a:p>
        </p:txBody>
      </p:sp>
      <p:sp>
        <p:nvSpPr>
          <p:cNvPr id="86" name="TextBox 86"/>
          <p:cNvSpPr txBox="1"/>
          <p:nvPr/>
        </p:nvSpPr>
        <p:spPr>
          <a:xfrm>
            <a:off x="3735955" y="4746276"/>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7</a:t>
            </a:r>
          </a:p>
        </p:txBody>
      </p:sp>
      <p:sp>
        <p:nvSpPr>
          <p:cNvPr id="87" name="TextBox 87"/>
          <p:cNvSpPr txBox="1"/>
          <p:nvPr/>
        </p:nvSpPr>
        <p:spPr>
          <a:xfrm>
            <a:off x="3735955" y="4948102"/>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6</a:t>
            </a:r>
          </a:p>
        </p:txBody>
      </p:sp>
      <p:sp>
        <p:nvSpPr>
          <p:cNvPr id="88" name="TextBox 88"/>
          <p:cNvSpPr txBox="1"/>
          <p:nvPr/>
        </p:nvSpPr>
        <p:spPr>
          <a:xfrm>
            <a:off x="3735955" y="5149928"/>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8</a:t>
            </a:r>
          </a:p>
        </p:txBody>
      </p:sp>
      <p:sp>
        <p:nvSpPr>
          <p:cNvPr id="89" name="TextBox 89"/>
          <p:cNvSpPr txBox="1"/>
          <p:nvPr/>
        </p:nvSpPr>
        <p:spPr>
          <a:xfrm>
            <a:off x="3735955" y="5351754"/>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7</a:t>
            </a:r>
          </a:p>
        </p:txBody>
      </p:sp>
      <p:sp>
        <p:nvSpPr>
          <p:cNvPr id="90" name="TextBox 90"/>
          <p:cNvSpPr txBox="1"/>
          <p:nvPr/>
        </p:nvSpPr>
        <p:spPr>
          <a:xfrm>
            <a:off x="3735955" y="5553579"/>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2</a:t>
            </a:r>
          </a:p>
        </p:txBody>
      </p:sp>
      <p:sp>
        <p:nvSpPr>
          <p:cNvPr id="91" name="TextBox 91"/>
          <p:cNvSpPr txBox="1"/>
          <p:nvPr/>
        </p:nvSpPr>
        <p:spPr>
          <a:xfrm>
            <a:off x="3735955" y="5755405"/>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6</a:t>
            </a:r>
          </a:p>
        </p:txBody>
      </p:sp>
      <p:sp>
        <p:nvSpPr>
          <p:cNvPr id="92" name="TextBox 92"/>
          <p:cNvSpPr txBox="1"/>
          <p:nvPr/>
        </p:nvSpPr>
        <p:spPr>
          <a:xfrm>
            <a:off x="3735955" y="5957232"/>
            <a:ext cx="56210"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7</a:t>
            </a:r>
          </a:p>
        </p:txBody>
      </p:sp>
      <p:sp>
        <p:nvSpPr>
          <p:cNvPr id="93" name="TextBox 93"/>
          <p:cNvSpPr txBox="1"/>
          <p:nvPr/>
        </p:nvSpPr>
        <p:spPr>
          <a:xfrm>
            <a:off x="4331240" y="3492510"/>
            <a:ext cx="957853" cy="256480"/>
          </a:xfrm>
          <a:prstGeom prst="rect">
            <a:avLst/>
          </a:prstGeom>
        </p:spPr>
        <p:txBody>
          <a:bodyPr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Speed at Controlling/ Braking Distance</a:t>
            </a:r>
          </a:p>
        </p:txBody>
      </p:sp>
      <p:sp>
        <p:nvSpPr>
          <p:cNvPr id="94" name="TextBox 94"/>
          <p:cNvSpPr txBox="1"/>
          <p:nvPr/>
        </p:nvSpPr>
        <p:spPr>
          <a:xfrm>
            <a:off x="4331240" y="3737147"/>
            <a:ext cx="82135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43kmph / 1.18 km</a:t>
            </a:r>
          </a:p>
        </p:txBody>
      </p:sp>
      <p:sp>
        <p:nvSpPr>
          <p:cNvPr id="95" name="TextBox 95"/>
          <p:cNvSpPr txBox="1"/>
          <p:nvPr/>
        </p:nvSpPr>
        <p:spPr>
          <a:xfrm>
            <a:off x="4331246" y="3938973"/>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95kmph / 3.977 km</a:t>
            </a:r>
          </a:p>
        </p:txBody>
      </p:sp>
      <p:sp>
        <p:nvSpPr>
          <p:cNvPr id="96" name="TextBox 96"/>
          <p:cNvSpPr txBox="1"/>
          <p:nvPr/>
        </p:nvSpPr>
        <p:spPr>
          <a:xfrm>
            <a:off x="4331246" y="4140799"/>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91kmph / 1.122 km</a:t>
            </a:r>
          </a:p>
        </p:txBody>
      </p:sp>
      <p:sp>
        <p:nvSpPr>
          <p:cNvPr id="97" name="TextBox 97"/>
          <p:cNvSpPr txBox="1"/>
          <p:nvPr/>
        </p:nvSpPr>
        <p:spPr>
          <a:xfrm>
            <a:off x="4331240" y="4342625"/>
            <a:ext cx="82135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50kmph / 2.08 km</a:t>
            </a:r>
          </a:p>
        </p:txBody>
      </p:sp>
      <p:sp>
        <p:nvSpPr>
          <p:cNvPr id="98" name="TextBox 98"/>
          <p:cNvSpPr txBox="1"/>
          <p:nvPr/>
        </p:nvSpPr>
        <p:spPr>
          <a:xfrm>
            <a:off x="4331246" y="4544451"/>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94kmph / 2.163 km</a:t>
            </a:r>
          </a:p>
        </p:txBody>
      </p:sp>
      <p:sp>
        <p:nvSpPr>
          <p:cNvPr id="99" name="TextBox 99"/>
          <p:cNvSpPr txBox="1"/>
          <p:nvPr/>
        </p:nvSpPr>
        <p:spPr>
          <a:xfrm>
            <a:off x="4331240" y="4746276"/>
            <a:ext cx="82135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92kmph / 4.12 km</a:t>
            </a:r>
          </a:p>
        </p:txBody>
      </p:sp>
      <p:sp>
        <p:nvSpPr>
          <p:cNvPr id="100" name="TextBox 100"/>
          <p:cNvSpPr txBox="1"/>
          <p:nvPr/>
        </p:nvSpPr>
        <p:spPr>
          <a:xfrm>
            <a:off x="4331246" y="4948102"/>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90kmph / 3.737 km</a:t>
            </a:r>
          </a:p>
        </p:txBody>
      </p:sp>
      <p:sp>
        <p:nvSpPr>
          <p:cNvPr id="101" name="TextBox 101"/>
          <p:cNvSpPr txBox="1"/>
          <p:nvPr/>
        </p:nvSpPr>
        <p:spPr>
          <a:xfrm>
            <a:off x="4331246" y="5149928"/>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95kmph / 2.702 km</a:t>
            </a:r>
          </a:p>
        </p:txBody>
      </p:sp>
      <p:sp>
        <p:nvSpPr>
          <p:cNvPr id="102" name="TextBox 102"/>
          <p:cNvSpPr txBox="1"/>
          <p:nvPr/>
        </p:nvSpPr>
        <p:spPr>
          <a:xfrm>
            <a:off x="4331246" y="5351754"/>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88kmph / 3.044 km</a:t>
            </a:r>
          </a:p>
        </p:txBody>
      </p:sp>
      <p:sp>
        <p:nvSpPr>
          <p:cNvPr id="103" name="TextBox 103"/>
          <p:cNvSpPr txBox="1"/>
          <p:nvPr/>
        </p:nvSpPr>
        <p:spPr>
          <a:xfrm>
            <a:off x="4331246" y="5553579"/>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46kmph / 1.038 km</a:t>
            </a:r>
          </a:p>
        </p:txBody>
      </p:sp>
      <p:sp>
        <p:nvSpPr>
          <p:cNvPr id="104" name="TextBox 104"/>
          <p:cNvSpPr txBox="1"/>
          <p:nvPr/>
        </p:nvSpPr>
        <p:spPr>
          <a:xfrm>
            <a:off x="4331240" y="5755405"/>
            <a:ext cx="821354"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34kmph / 1.32 km</a:t>
            </a:r>
          </a:p>
        </p:txBody>
      </p:sp>
      <p:sp>
        <p:nvSpPr>
          <p:cNvPr id="105" name="TextBox 105"/>
          <p:cNvSpPr txBox="1"/>
          <p:nvPr/>
        </p:nvSpPr>
        <p:spPr>
          <a:xfrm>
            <a:off x="4331246" y="5957232"/>
            <a:ext cx="877539"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94kmph / 2.063 km</a:t>
            </a:r>
          </a:p>
        </p:txBody>
      </p:sp>
      <p:sp>
        <p:nvSpPr>
          <p:cNvPr id="106" name="TextBox 106"/>
          <p:cNvSpPr txBox="1"/>
          <p:nvPr/>
        </p:nvSpPr>
        <p:spPr>
          <a:xfrm>
            <a:off x="4730813" y="2911498"/>
            <a:ext cx="875092" cy="128240"/>
          </a:xfrm>
          <a:prstGeom prst="rect">
            <a:avLst/>
          </a:prstGeom>
        </p:spPr>
        <p:txBody>
          <a:bodyPr lIns="0" tIns="0" rIns="0" bIns="0" rtlCol="0" anchor="t">
            <a:spAutoFit/>
          </a:bodyPr>
          <a:lstStyle/>
          <a:p>
            <a:pPr>
              <a:lnSpc>
                <a:spcPts val="1049"/>
              </a:lnSpc>
            </a:pPr>
            <a:r>
              <a:rPr lang="en-US" sz="700" dirty="0">
                <a:solidFill>
                  <a:srgbClr val="000000"/>
                </a:solidFill>
                <a:latin typeface="Calibri (MS)"/>
                <a:ea typeface="Calibri (MS)"/>
                <a:cs typeface="Calibri (MS)"/>
                <a:sym typeface="Calibri (MS)"/>
              </a:rPr>
              <a:t>SPEED DROP: 11 - 6</a:t>
            </a:r>
          </a:p>
        </p:txBody>
      </p:sp>
      <p:sp>
        <p:nvSpPr>
          <p:cNvPr id="107" name="TextBox 107"/>
          <p:cNvSpPr txBox="1"/>
          <p:nvPr/>
        </p:nvSpPr>
        <p:spPr>
          <a:xfrm>
            <a:off x="5529965" y="3492510"/>
            <a:ext cx="459804" cy="256480"/>
          </a:xfrm>
          <a:prstGeom prst="rect">
            <a:avLst/>
          </a:prstGeom>
        </p:spPr>
        <p:txBody>
          <a:bodyPr lIns="0" tIns="0" rIns="0" bIns="0" rtlCol="0" anchor="t">
            <a:spAutoFit/>
          </a:bodyPr>
          <a:lstStyle/>
          <a:p>
            <a:pPr>
              <a:lnSpc>
                <a:spcPts val="1011"/>
              </a:lnSpc>
            </a:pPr>
            <a:r>
              <a:rPr lang="en-US" sz="700" dirty="0">
                <a:solidFill>
                  <a:srgbClr val="000000"/>
                </a:solidFill>
                <a:latin typeface="Calibri (MS)"/>
                <a:ea typeface="Calibri (MS)"/>
                <a:cs typeface="Calibri (MS)"/>
                <a:sym typeface="Calibri (MS)"/>
              </a:rPr>
              <a:t>BRAKING Technique</a:t>
            </a:r>
          </a:p>
        </p:txBody>
      </p:sp>
      <p:sp>
        <p:nvSpPr>
          <p:cNvPr id="108" name="TextBox 108"/>
          <p:cNvSpPr txBox="1"/>
          <p:nvPr/>
        </p:nvSpPr>
        <p:spPr>
          <a:xfrm>
            <a:off x="5529971" y="3737147"/>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09" name="TextBox 109"/>
          <p:cNvSpPr txBox="1"/>
          <p:nvPr/>
        </p:nvSpPr>
        <p:spPr>
          <a:xfrm>
            <a:off x="5529971" y="3938973"/>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0" name="TextBox 110"/>
          <p:cNvSpPr txBox="1"/>
          <p:nvPr/>
        </p:nvSpPr>
        <p:spPr>
          <a:xfrm>
            <a:off x="5529971" y="4140799"/>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1" name="TextBox 111"/>
          <p:cNvSpPr txBox="1"/>
          <p:nvPr/>
        </p:nvSpPr>
        <p:spPr>
          <a:xfrm>
            <a:off x="5529971" y="4342625"/>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2" name="TextBox 112"/>
          <p:cNvSpPr txBox="1"/>
          <p:nvPr/>
        </p:nvSpPr>
        <p:spPr>
          <a:xfrm>
            <a:off x="5529971" y="4544450"/>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3" name="TextBox 113"/>
          <p:cNvSpPr txBox="1"/>
          <p:nvPr/>
        </p:nvSpPr>
        <p:spPr>
          <a:xfrm>
            <a:off x="5529971" y="4746276"/>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4" name="TextBox 114"/>
          <p:cNvSpPr txBox="1"/>
          <p:nvPr/>
        </p:nvSpPr>
        <p:spPr>
          <a:xfrm>
            <a:off x="5529971" y="4948102"/>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5" name="TextBox 115"/>
          <p:cNvSpPr txBox="1"/>
          <p:nvPr/>
        </p:nvSpPr>
        <p:spPr>
          <a:xfrm>
            <a:off x="5529971" y="5149928"/>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6" name="TextBox 116"/>
          <p:cNvSpPr txBox="1"/>
          <p:nvPr/>
        </p:nvSpPr>
        <p:spPr>
          <a:xfrm>
            <a:off x="5529971" y="5351754"/>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7" name="TextBox 117"/>
          <p:cNvSpPr txBox="1"/>
          <p:nvPr/>
        </p:nvSpPr>
        <p:spPr>
          <a:xfrm>
            <a:off x="5529971" y="5553579"/>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18" name="TextBox 118"/>
          <p:cNvSpPr txBox="1"/>
          <p:nvPr/>
        </p:nvSpPr>
        <p:spPr>
          <a:xfrm>
            <a:off x="5529970" y="5755405"/>
            <a:ext cx="351813"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Smooth</a:t>
            </a:r>
          </a:p>
        </p:txBody>
      </p:sp>
      <p:sp>
        <p:nvSpPr>
          <p:cNvPr id="119" name="TextBox 119"/>
          <p:cNvSpPr txBox="1"/>
          <p:nvPr/>
        </p:nvSpPr>
        <p:spPr>
          <a:xfrm>
            <a:off x="5529971" y="5957231"/>
            <a:ext cx="189797" cy="243656"/>
          </a:xfrm>
          <a:prstGeom prst="rect">
            <a:avLst/>
          </a:prstGeom>
        </p:spPr>
        <p:txBody>
          <a:bodyPr lIns="0" tIns="0" rIns="0" bIns="0" rtlCol="0" anchor="t">
            <a:spAutoFit/>
          </a:bodyPr>
          <a:lstStyle/>
          <a:p>
            <a:pPr>
              <a:lnSpc>
                <a:spcPts val="1854"/>
              </a:lnSpc>
            </a:pPr>
            <a:r>
              <a:rPr lang="en-US" sz="700" dirty="0">
                <a:solidFill>
                  <a:srgbClr val="000000"/>
                </a:solidFill>
                <a:latin typeface="Calibri (MS)"/>
                <a:ea typeface="Calibri (MS)"/>
                <a:cs typeface="Calibri (MS)"/>
                <a:sym typeface="Calibri (MS)"/>
              </a:rPr>
              <a:t>Late</a:t>
            </a:r>
          </a:p>
        </p:txBody>
      </p:sp>
      <p:sp>
        <p:nvSpPr>
          <p:cNvPr id="120" name="TextBox 120"/>
          <p:cNvSpPr txBox="1"/>
          <p:nvPr/>
        </p:nvSpPr>
        <p:spPr>
          <a:xfrm>
            <a:off x="1593640" y="3200400"/>
            <a:ext cx="4197559" cy="192360"/>
          </a:xfrm>
          <a:prstGeom prst="rect">
            <a:avLst/>
          </a:prstGeom>
        </p:spPr>
        <p:txBody>
          <a:bodyPr wrap="square" lIns="0" tIns="0" rIns="0" bIns="0" rtlCol="0" anchor="t">
            <a:spAutoFit/>
          </a:bodyPr>
          <a:lstStyle/>
          <a:p>
            <a:pPr>
              <a:lnSpc>
                <a:spcPts val="1467"/>
              </a:lnSpc>
            </a:pPr>
            <a:r>
              <a:rPr lang="en-US" sz="1000" b="1" dirty="0">
                <a:solidFill>
                  <a:srgbClr val="000000"/>
                </a:solidFill>
                <a:latin typeface="Calibri (MS) Bold"/>
                <a:ea typeface="Calibri (MS) Bold"/>
                <a:cs typeface="Calibri (MS) Bold"/>
                <a:sym typeface="Calibri (MS) Bold"/>
              </a:rPr>
              <a:t>SPEED WHILE APPROACHING STOP SIGNAL AT DANGER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5" y="1"/>
            <a:ext cx="9129570" cy="4848457"/>
          </a:xfrm>
          <a:custGeom>
            <a:avLst/>
            <a:gdLst/>
            <a:ahLst/>
            <a:cxnLst/>
            <a:rect l="l" t="t" r="r" b="b"/>
            <a:pathLst>
              <a:path w="10676525" h="7560002">
                <a:moveTo>
                  <a:pt x="0" y="0"/>
                </a:moveTo>
                <a:lnTo>
                  <a:pt x="10676525" y="0"/>
                </a:lnTo>
                <a:lnTo>
                  <a:pt x="10676525" y="7560002"/>
                </a:lnTo>
                <a:lnTo>
                  <a:pt x="0" y="7560002"/>
                </a:lnTo>
                <a:lnTo>
                  <a:pt x="0" y="0"/>
                </a:lnTo>
                <a:close/>
              </a:path>
            </a:pathLst>
          </a:custGeom>
          <a:blipFill>
            <a:blip r:embed="rId3"/>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576" y="0"/>
            <a:ext cx="6287467" cy="6857104"/>
          </a:xfrm>
          <a:custGeom>
            <a:avLst/>
            <a:gdLst/>
            <a:ahLst/>
            <a:cxnLst/>
            <a:rect l="l" t="t" r="r" b="b"/>
            <a:pathLst>
              <a:path w="7352843" h="10692003">
                <a:moveTo>
                  <a:pt x="0" y="0"/>
                </a:moveTo>
                <a:lnTo>
                  <a:pt x="7352843" y="0"/>
                </a:lnTo>
                <a:lnTo>
                  <a:pt x="7352843" y="10692003"/>
                </a:lnTo>
                <a:lnTo>
                  <a:pt x="0" y="10692003"/>
                </a:lnTo>
                <a:lnTo>
                  <a:pt x="0" y="0"/>
                </a:lnTo>
                <a:close/>
              </a:path>
            </a:pathLst>
          </a:custGeom>
          <a:blipFill>
            <a:blip r:embed="rId2"/>
            <a:stretch>
              <a:fillRect/>
            </a:stretch>
          </a:blipFill>
        </p:spPr>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95600"/>
            <a:ext cx="3180614" cy="707886"/>
          </a:xfrm>
          <a:prstGeom prst="rect">
            <a:avLst/>
          </a:prstGeom>
        </p:spPr>
        <p:txBody>
          <a:bodyPr wrap="none">
            <a:spAutoFit/>
          </a:bodyPr>
          <a:lstStyle/>
          <a:p>
            <a:r>
              <a:rPr lang="en-US" sz="4000" b="1" i="1" dirty="0" smtClean="0">
                <a:solidFill>
                  <a:srgbClr val="00B0F0"/>
                </a:solidFill>
              </a:rPr>
              <a:t>CASE </a:t>
            </a:r>
            <a:r>
              <a:rPr lang="en-US" sz="4000" b="1" i="1" dirty="0" smtClean="0">
                <a:solidFill>
                  <a:srgbClr val="00B0F0"/>
                </a:solidFill>
              </a:rPr>
              <a:t>STUDY-4</a:t>
            </a:r>
            <a:endParaRPr lang="en-US" sz="4000" b="1" i="1"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5693" y="2790959"/>
            <a:ext cx="5368028" cy="0"/>
          </a:xfrm>
          <a:custGeom>
            <a:avLst/>
            <a:gdLst/>
            <a:ahLst/>
            <a:cxnLst/>
            <a:rect l="l" t="t" r="r" b="b"/>
            <a:pathLst>
              <a:path w="6277609">
                <a:moveTo>
                  <a:pt x="0" y="0"/>
                </a:moveTo>
                <a:lnTo>
                  <a:pt x="6277222" y="0"/>
                </a:lnTo>
              </a:path>
            </a:pathLst>
          </a:custGeom>
          <a:ln w="15258">
            <a:solidFill>
              <a:srgbClr val="000000"/>
            </a:solidFill>
          </a:ln>
        </p:spPr>
        <p:txBody>
          <a:bodyPr wrap="square" lIns="0" tIns="0" rIns="0" bIns="0" rtlCol="0"/>
          <a:lstStyle/>
          <a:p>
            <a:endParaRPr/>
          </a:p>
        </p:txBody>
      </p:sp>
      <p:sp>
        <p:nvSpPr>
          <p:cNvPr id="3" name="object 3"/>
          <p:cNvSpPr/>
          <p:nvPr/>
        </p:nvSpPr>
        <p:spPr>
          <a:xfrm>
            <a:off x="605693" y="2978850"/>
            <a:ext cx="5368028" cy="0"/>
          </a:xfrm>
          <a:custGeom>
            <a:avLst/>
            <a:gdLst/>
            <a:ahLst/>
            <a:cxnLst/>
            <a:rect l="l" t="t" r="r" b="b"/>
            <a:pathLst>
              <a:path w="6277609">
                <a:moveTo>
                  <a:pt x="0" y="0"/>
                </a:moveTo>
                <a:lnTo>
                  <a:pt x="6277222" y="0"/>
                </a:lnTo>
              </a:path>
            </a:pathLst>
          </a:custGeom>
          <a:ln w="12207">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616136" y="1737992"/>
          <a:ext cx="5334362" cy="1031026"/>
        </p:xfrm>
        <a:graphic>
          <a:graphicData uri="http://schemas.openxmlformats.org/drawingml/2006/table">
            <a:tbl>
              <a:tblPr firstRow="1" bandRow="1">
                <a:tableStyleId>{2D5ABB26-0587-4C30-8999-92F81FD0307C}</a:tableStyleId>
              </a:tblPr>
              <a:tblGrid>
                <a:gridCol w="2657950"/>
                <a:gridCol w="2676412"/>
              </a:tblGrid>
              <a:tr h="152310">
                <a:tc>
                  <a:txBody>
                    <a:bodyPr/>
                    <a:lstStyle/>
                    <a:p>
                      <a:pPr marL="66675">
                        <a:lnSpc>
                          <a:spcPct val="100000"/>
                        </a:lnSpc>
                        <a:spcBef>
                          <a:spcPts val="440"/>
                        </a:spcBef>
                      </a:pPr>
                      <a:r>
                        <a:rPr sz="700" dirty="0">
                          <a:solidFill>
                            <a:srgbClr val="030303"/>
                          </a:solidFill>
                          <a:latin typeface="Arial"/>
                          <a:cs typeface="Arial"/>
                        </a:rPr>
                        <a:t>MPS</a:t>
                      </a:r>
                      <a:r>
                        <a:rPr sz="700" spc="105" dirty="0">
                          <a:solidFill>
                            <a:srgbClr val="030303"/>
                          </a:solidFill>
                          <a:latin typeface="Arial"/>
                          <a:cs typeface="Arial"/>
                        </a:rPr>
                        <a:t> </a:t>
                      </a:r>
                      <a:r>
                        <a:rPr sz="700" dirty="0">
                          <a:solidFill>
                            <a:srgbClr val="030303"/>
                          </a:solidFill>
                          <a:latin typeface="Arial"/>
                          <a:cs typeface="Arial"/>
                        </a:rPr>
                        <a:t>attained:</a:t>
                      </a:r>
                      <a:r>
                        <a:rPr sz="700" spc="229" dirty="0">
                          <a:solidFill>
                            <a:srgbClr val="030303"/>
                          </a:solidFill>
                          <a:latin typeface="Arial"/>
                          <a:cs typeface="Arial"/>
                        </a:rPr>
                        <a:t>  </a:t>
                      </a:r>
                      <a:r>
                        <a:rPr sz="700" b="1" dirty="0">
                          <a:solidFill>
                            <a:srgbClr val="030303"/>
                          </a:solidFill>
                          <a:latin typeface="Arial"/>
                          <a:cs typeface="Arial"/>
                        </a:rPr>
                        <a:t>115</a:t>
                      </a:r>
                      <a:r>
                        <a:rPr sz="700" b="1" spc="85" dirty="0">
                          <a:solidFill>
                            <a:srgbClr val="030303"/>
                          </a:solidFill>
                          <a:latin typeface="Arial"/>
                          <a:cs typeface="Arial"/>
                        </a:rPr>
                        <a:t> </a:t>
                      </a:r>
                      <a:r>
                        <a:rPr sz="700" b="1" spc="-20" dirty="0">
                          <a:solidFill>
                            <a:srgbClr val="030303"/>
                          </a:solidFill>
                          <a:latin typeface="Arial"/>
                          <a:cs typeface="Arial"/>
                        </a:rPr>
                        <a:t>kmph</a:t>
                      </a:r>
                      <a:endParaRPr sz="700">
                        <a:latin typeface="Arial"/>
                        <a:cs typeface="Arial"/>
                      </a:endParaRPr>
                    </a:p>
                  </a:txBody>
                  <a:tcPr marL="0" marR="0" marT="358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025">
                        <a:lnSpc>
                          <a:spcPct val="100000"/>
                        </a:lnSpc>
                        <a:spcBef>
                          <a:spcPts val="295"/>
                        </a:spcBef>
                      </a:pPr>
                      <a:r>
                        <a:rPr sz="700" dirty="0">
                          <a:solidFill>
                            <a:srgbClr val="030303"/>
                          </a:solidFill>
                          <a:latin typeface="Arial"/>
                          <a:cs typeface="Arial"/>
                        </a:rPr>
                        <a:t>Average</a:t>
                      </a:r>
                      <a:r>
                        <a:rPr sz="700" spc="30" dirty="0">
                          <a:solidFill>
                            <a:srgbClr val="030303"/>
                          </a:solidFill>
                          <a:latin typeface="Arial"/>
                          <a:cs typeface="Arial"/>
                        </a:rPr>
                        <a:t> </a:t>
                      </a:r>
                      <a:r>
                        <a:rPr sz="700" dirty="0">
                          <a:solidFill>
                            <a:srgbClr val="161616"/>
                          </a:solidFill>
                          <a:latin typeface="Arial"/>
                          <a:cs typeface="Arial"/>
                        </a:rPr>
                        <a:t>Speed:</a:t>
                      </a:r>
                      <a:r>
                        <a:rPr sz="700" spc="175" dirty="0">
                          <a:solidFill>
                            <a:srgbClr val="161616"/>
                          </a:solidFill>
                          <a:latin typeface="Arial"/>
                          <a:cs typeface="Arial"/>
                        </a:rPr>
                        <a:t>  </a:t>
                      </a:r>
                      <a:r>
                        <a:rPr sz="700" b="1" dirty="0">
                          <a:solidFill>
                            <a:srgbClr val="030303"/>
                          </a:solidFill>
                          <a:latin typeface="Arial"/>
                          <a:cs typeface="Arial"/>
                        </a:rPr>
                        <a:t>62.73</a:t>
                      </a:r>
                      <a:r>
                        <a:rPr sz="700" b="1" spc="55" dirty="0">
                          <a:solidFill>
                            <a:srgbClr val="030303"/>
                          </a:solidFill>
                          <a:latin typeface="Arial"/>
                          <a:cs typeface="Arial"/>
                        </a:rPr>
                        <a:t> </a:t>
                      </a:r>
                      <a:r>
                        <a:rPr sz="700" b="1" spc="-20" dirty="0">
                          <a:solidFill>
                            <a:srgbClr val="161616"/>
                          </a:solidFill>
                          <a:latin typeface="Arial"/>
                          <a:cs typeface="Arial"/>
                        </a:rPr>
                        <a:t>kmph</a:t>
                      </a:r>
                      <a:endParaRPr sz="700">
                        <a:latin typeface="Arial"/>
                        <a:cs typeface="Arial"/>
                      </a:endParaRPr>
                    </a:p>
                  </a:txBody>
                  <a:tcPr marL="0" marR="0" marT="2402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8644">
                <a:tc>
                  <a:txBody>
                    <a:bodyPr/>
                    <a:lstStyle/>
                    <a:p>
                      <a:pPr marL="60960">
                        <a:lnSpc>
                          <a:spcPct val="100000"/>
                        </a:lnSpc>
                        <a:spcBef>
                          <a:spcPts val="390"/>
                        </a:spcBef>
                      </a:pPr>
                      <a:r>
                        <a:rPr sz="700" dirty="0">
                          <a:solidFill>
                            <a:srgbClr val="030303"/>
                          </a:solidFill>
                          <a:latin typeface="Arial"/>
                          <a:cs typeface="Arial"/>
                        </a:rPr>
                        <a:t>Total</a:t>
                      </a:r>
                      <a:r>
                        <a:rPr sz="700" spc="80" dirty="0">
                          <a:solidFill>
                            <a:srgbClr val="030303"/>
                          </a:solidFill>
                          <a:latin typeface="Arial"/>
                          <a:cs typeface="Arial"/>
                        </a:rPr>
                        <a:t> </a:t>
                      </a:r>
                      <a:r>
                        <a:rPr sz="700" dirty="0">
                          <a:solidFill>
                            <a:srgbClr val="161616"/>
                          </a:solidFill>
                          <a:latin typeface="Arial"/>
                          <a:cs typeface="Arial"/>
                        </a:rPr>
                        <a:t>Distance:</a:t>
                      </a:r>
                      <a:r>
                        <a:rPr sz="700" spc="240" dirty="0">
                          <a:solidFill>
                            <a:srgbClr val="161616"/>
                          </a:solidFill>
                          <a:latin typeface="Arial"/>
                          <a:cs typeface="Arial"/>
                        </a:rPr>
                        <a:t>  </a:t>
                      </a:r>
                      <a:r>
                        <a:rPr sz="700" b="1" dirty="0">
                          <a:solidFill>
                            <a:srgbClr val="030303"/>
                          </a:solidFill>
                          <a:latin typeface="Arial"/>
                          <a:cs typeface="Arial"/>
                        </a:rPr>
                        <a:t>134.18</a:t>
                      </a:r>
                      <a:r>
                        <a:rPr sz="700" b="1" spc="55" dirty="0">
                          <a:solidFill>
                            <a:srgbClr val="030303"/>
                          </a:solidFill>
                          <a:latin typeface="Arial"/>
                          <a:cs typeface="Arial"/>
                        </a:rPr>
                        <a:t> </a:t>
                      </a:r>
                      <a:r>
                        <a:rPr sz="700" b="1" spc="-25" dirty="0">
                          <a:solidFill>
                            <a:srgbClr val="030303"/>
                          </a:solidFill>
                          <a:latin typeface="Arial"/>
                          <a:cs typeface="Arial"/>
                        </a:rPr>
                        <a:t>km</a:t>
                      </a:r>
                      <a:endParaRPr sz="700">
                        <a:latin typeface="Arial"/>
                        <a:cs typeface="Arial"/>
                      </a:endParaRPr>
                    </a:p>
                  </a:txBody>
                  <a:tcPr marL="0" marR="0" marT="31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225"/>
                        </a:spcBef>
                      </a:pPr>
                      <a:r>
                        <a:rPr sz="700" dirty="0">
                          <a:solidFill>
                            <a:srgbClr val="161616"/>
                          </a:solidFill>
                          <a:latin typeface="Arial"/>
                          <a:cs typeface="Arial"/>
                        </a:rPr>
                        <a:t>Total</a:t>
                      </a:r>
                      <a:r>
                        <a:rPr sz="700" spc="30" dirty="0">
                          <a:solidFill>
                            <a:srgbClr val="161616"/>
                          </a:solidFill>
                          <a:latin typeface="Arial"/>
                          <a:cs typeface="Arial"/>
                        </a:rPr>
                        <a:t> </a:t>
                      </a:r>
                      <a:r>
                        <a:rPr sz="700" dirty="0">
                          <a:solidFill>
                            <a:srgbClr val="161616"/>
                          </a:solidFill>
                          <a:latin typeface="Arial"/>
                          <a:cs typeface="Arial"/>
                        </a:rPr>
                        <a:t>Time:</a:t>
                      </a:r>
                      <a:r>
                        <a:rPr sz="700" spc="190" dirty="0">
                          <a:solidFill>
                            <a:srgbClr val="161616"/>
                          </a:solidFill>
                          <a:latin typeface="Arial"/>
                          <a:cs typeface="Arial"/>
                        </a:rPr>
                        <a:t>  </a:t>
                      </a:r>
                      <a:r>
                        <a:rPr sz="700" b="1" spc="-10" dirty="0">
                          <a:solidFill>
                            <a:srgbClr val="030303"/>
                          </a:solidFill>
                          <a:latin typeface="Arial"/>
                          <a:cs typeface="Arial"/>
                        </a:rPr>
                        <a:t>2:08:21</a:t>
                      </a:r>
                      <a:endParaRPr sz="700">
                        <a:latin typeface="Arial"/>
                        <a:cs typeface="Arial"/>
                      </a:endParaRPr>
                    </a:p>
                  </a:txBody>
                  <a:tcPr marL="0" marR="0" marT="1832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3351">
                <a:tc>
                  <a:txBody>
                    <a:bodyPr/>
                    <a:lstStyle/>
                    <a:p>
                      <a:pPr marL="66040">
                        <a:lnSpc>
                          <a:spcPct val="100000"/>
                        </a:lnSpc>
                        <a:spcBef>
                          <a:spcPts val="225"/>
                        </a:spcBef>
                      </a:pPr>
                      <a:r>
                        <a:rPr sz="700" dirty="0">
                          <a:solidFill>
                            <a:srgbClr val="030303"/>
                          </a:solidFill>
                          <a:latin typeface="Arial"/>
                          <a:cs typeface="Arial"/>
                        </a:rPr>
                        <a:t>Distance</a:t>
                      </a:r>
                      <a:r>
                        <a:rPr sz="700" spc="105" dirty="0">
                          <a:solidFill>
                            <a:srgbClr val="030303"/>
                          </a:solidFill>
                          <a:latin typeface="Arial"/>
                          <a:cs typeface="Arial"/>
                        </a:rPr>
                        <a:t> </a:t>
                      </a:r>
                      <a:r>
                        <a:rPr sz="700" dirty="0">
                          <a:solidFill>
                            <a:srgbClr val="030303"/>
                          </a:solidFill>
                          <a:latin typeface="Arial"/>
                          <a:cs typeface="Arial"/>
                        </a:rPr>
                        <a:t>covered</a:t>
                      </a:r>
                      <a:r>
                        <a:rPr sz="700" spc="114" dirty="0">
                          <a:solidFill>
                            <a:srgbClr val="030303"/>
                          </a:solidFill>
                          <a:latin typeface="Arial"/>
                          <a:cs typeface="Arial"/>
                        </a:rPr>
                        <a:t> </a:t>
                      </a:r>
                      <a:r>
                        <a:rPr sz="700" dirty="0">
                          <a:solidFill>
                            <a:srgbClr val="161616"/>
                          </a:solidFill>
                          <a:latin typeface="Arial"/>
                          <a:cs typeface="Arial"/>
                        </a:rPr>
                        <a:t>at</a:t>
                      </a:r>
                      <a:r>
                        <a:rPr sz="700" spc="80" dirty="0">
                          <a:solidFill>
                            <a:srgbClr val="161616"/>
                          </a:solidFill>
                          <a:latin typeface="Arial"/>
                          <a:cs typeface="Arial"/>
                        </a:rPr>
                        <a:t> </a:t>
                      </a:r>
                      <a:r>
                        <a:rPr sz="700" dirty="0">
                          <a:solidFill>
                            <a:srgbClr val="030303"/>
                          </a:solidFill>
                          <a:latin typeface="Arial"/>
                          <a:cs typeface="Arial"/>
                        </a:rPr>
                        <a:t>near</a:t>
                      </a:r>
                      <a:r>
                        <a:rPr sz="700" spc="130" dirty="0">
                          <a:solidFill>
                            <a:srgbClr val="030303"/>
                          </a:solidFill>
                          <a:latin typeface="Arial"/>
                          <a:cs typeface="Arial"/>
                        </a:rPr>
                        <a:t> </a:t>
                      </a:r>
                      <a:r>
                        <a:rPr sz="700" dirty="0">
                          <a:solidFill>
                            <a:srgbClr val="161616"/>
                          </a:solidFill>
                          <a:latin typeface="Arial"/>
                          <a:cs typeface="Arial"/>
                        </a:rPr>
                        <a:t>MPS:</a:t>
                      </a:r>
                      <a:r>
                        <a:rPr sz="700" spc="380" dirty="0">
                          <a:solidFill>
                            <a:srgbClr val="161616"/>
                          </a:solidFill>
                          <a:latin typeface="Arial"/>
                          <a:cs typeface="Arial"/>
                        </a:rPr>
                        <a:t> </a:t>
                      </a:r>
                      <a:r>
                        <a:rPr sz="700" b="1" dirty="0">
                          <a:solidFill>
                            <a:srgbClr val="030303"/>
                          </a:solidFill>
                          <a:latin typeface="Arial"/>
                          <a:cs typeface="Arial"/>
                        </a:rPr>
                        <a:t>37.58</a:t>
                      </a:r>
                      <a:r>
                        <a:rPr sz="700" b="1" spc="50" dirty="0">
                          <a:solidFill>
                            <a:srgbClr val="030303"/>
                          </a:solidFill>
                          <a:latin typeface="Arial"/>
                          <a:cs typeface="Arial"/>
                        </a:rPr>
                        <a:t> </a:t>
                      </a:r>
                      <a:r>
                        <a:rPr sz="700" b="1" spc="-25" dirty="0">
                          <a:solidFill>
                            <a:srgbClr val="030303"/>
                          </a:solidFill>
                          <a:latin typeface="Arial"/>
                          <a:cs typeface="Arial"/>
                        </a:rPr>
                        <a:t>km</a:t>
                      </a:r>
                      <a:endParaRPr sz="700">
                        <a:latin typeface="Arial"/>
                        <a:cs typeface="Arial"/>
                      </a:endParaRPr>
                    </a:p>
                    <a:p>
                      <a:pPr marL="65405">
                        <a:lnSpc>
                          <a:spcPts val="1115"/>
                        </a:lnSpc>
                        <a:spcBef>
                          <a:spcPts val="170"/>
                        </a:spcBef>
                      </a:pPr>
                      <a:r>
                        <a:rPr sz="700" spc="-10" dirty="0">
                          <a:solidFill>
                            <a:srgbClr val="030303"/>
                          </a:solidFill>
                          <a:latin typeface="Arial"/>
                          <a:cs typeface="Arial"/>
                        </a:rPr>
                        <a:t>(speed&gt;.95xMPS)</a:t>
                      </a:r>
                      <a:endParaRPr sz="700">
                        <a:latin typeface="Arial"/>
                        <a:cs typeface="Arial"/>
                      </a:endParaRPr>
                    </a:p>
                  </a:txBody>
                  <a:tcPr marL="0" marR="0" marT="1832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225"/>
                        </a:spcBef>
                      </a:pPr>
                      <a:r>
                        <a:rPr sz="700" dirty="0">
                          <a:solidFill>
                            <a:srgbClr val="161616"/>
                          </a:solidFill>
                          <a:latin typeface="Arial"/>
                          <a:cs typeface="Arial"/>
                        </a:rPr>
                        <a:t>Time</a:t>
                      </a:r>
                      <a:r>
                        <a:rPr sz="700" spc="50" dirty="0">
                          <a:solidFill>
                            <a:srgbClr val="161616"/>
                          </a:solidFill>
                          <a:latin typeface="Arial"/>
                          <a:cs typeface="Arial"/>
                        </a:rPr>
                        <a:t> </a:t>
                      </a:r>
                      <a:r>
                        <a:rPr sz="700" spc="-10" dirty="0">
                          <a:solidFill>
                            <a:srgbClr val="161616"/>
                          </a:solidFill>
                          <a:latin typeface="Arial"/>
                          <a:cs typeface="Arial"/>
                        </a:rPr>
                        <a:t>Range</a:t>
                      </a:r>
                      <a:r>
                        <a:rPr sz="700" spc="70" dirty="0">
                          <a:solidFill>
                            <a:srgbClr val="161616"/>
                          </a:solidFill>
                          <a:latin typeface="Arial"/>
                          <a:cs typeface="Arial"/>
                        </a:rPr>
                        <a:t> </a:t>
                      </a:r>
                      <a:r>
                        <a:rPr sz="700" dirty="0">
                          <a:solidFill>
                            <a:srgbClr val="030303"/>
                          </a:solidFill>
                          <a:latin typeface="Arial"/>
                          <a:cs typeface="Arial"/>
                        </a:rPr>
                        <a:t>of</a:t>
                      </a:r>
                      <a:r>
                        <a:rPr sz="700" spc="190" dirty="0">
                          <a:solidFill>
                            <a:srgbClr val="030303"/>
                          </a:solidFill>
                          <a:latin typeface="Arial"/>
                          <a:cs typeface="Arial"/>
                        </a:rPr>
                        <a:t> </a:t>
                      </a:r>
                      <a:r>
                        <a:rPr sz="700" dirty="0">
                          <a:solidFill>
                            <a:srgbClr val="030303"/>
                          </a:solidFill>
                          <a:latin typeface="Arial"/>
                          <a:cs typeface="Arial"/>
                        </a:rPr>
                        <a:t>Analysis:</a:t>
                      </a:r>
                      <a:r>
                        <a:rPr sz="700" spc="85" dirty="0">
                          <a:solidFill>
                            <a:srgbClr val="030303"/>
                          </a:solidFill>
                          <a:latin typeface="Arial"/>
                          <a:cs typeface="Arial"/>
                        </a:rPr>
                        <a:t> </a:t>
                      </a:r>
                      <a:r>
                        <a:rPr sz="700" b="1" dirty="0">
                          <a:solidFill>
                            <a:srgbClr val="030303"/>
                          </a:solidFill>
                          <a:latin typeface="Arial"/>
                          <a:cs typeface="Arial"/>
                        </a:rPr>
                        <a:t>7:06:06</a:t>
                      </a:r>
                      <a:r>
                        <a:rPr sz="700" b="1" spc="65" dirty="0">
                          <a:solidFill>
                            <a:srgbClr val="030303"/>
                          </a:solidFill>
                          <a:latin typeface="Arial"/>
                          <a:cs typeface="Arial"/>
                        </a:rPr>
                        <a:t> </a:t>
                      </a:r>
                      <a:r>
                        <a:rPr sz="700" b="1" spc="70" dirty="0">
                          <a:solidFill>
                            <a:srgbClr val="030303"/>
                          </a:solidFill>
                          <a:latin typeface="Arial"/>
                          <a:cs typeface="Arial"/>
                        </a:rPr>
                        <a:t>AM</a:t>
                      </a:r>
                      <a:r>
                        <a:rPr sz="700" b="1" spc="-50" dirty="0">
                          <a:solidFill>
                            <a:srgbClr val="030303"/>
                          </a:solidFill>
                          <a:latin typeface="Arial"/>
                          <a:cs typeface="Arial"/>
                        </a:rPr>
                        <a:t> </a:t>
                      </a:r>
                      <a:r>
                        <a:rPr sz="700" dirty="0">
                          <a:solidFill>
                            <a:srgbClr val="161616"/>
                          </a:solidFill>
                          <a:latin typeface="Arial"/>
                          <a:cs typeface="Arial"/>
                        </a:rPr>
                        <a:t>-</a:t>
                      </a:r>
                      <a:r>
                        <a:rPr sz="700" spc="10" dirty="0">
                          <a:solidFill>
                            <a:srgbClr val="161616"/>
                          </a:solidFill>
                          <a:latin typeface="Arial"/>
                          <a:cs typeface="Arial"/>
                        </a:rPr>
                        <a:t> </a:t>
                      </a:r>
                      <a:r>
                        <a:rPr sz="700" b="1" dirty="0">
                          <a:solidFill>
                            <a:srgbClr val="030303"/>
                          </a:solidFill>
                          <a:latin typeface="Arial"/>
                          <a:cs typeface="Arial"/>
                        </a:rPr>
                        <a:t>9:14:23</a:t>
                      </a:r>
                      <a:r>
                        <a:rPr sz="700" b="1" spc="90" dirty="0">
                          <a:solidFill>
                            <a:srgbClr val="030303"/>
                          </a:solidFill>
                          <a:latin typeface="Arial"/>
                          <a:cs typeface="Arial"/>
                        </a:rPr>
                        <a:t> </a:t>
                      </a:r>
                      <a:r>
                        <a:rPr sz="700" b="1" spc="45" dirty="0">
                          <a:solidFill>
                            <a:srgbClr val="030303"/>
                          </a:solidFill>
                          <a:latin typeface="Arial"/>
                          <a:cs typeface="Arial"/>
                        </a:rPr>
                        <a:t>AM</a:t>
                      </a:r>
                      <a:endParaRPr sz="700">
                        <a:latin typeface="Arial"/>
                        <a:cs typeface="Arial"/>
                      </a:endParaRPr>
                    </a:p>
                  </a:txBody>
                  <a:tcPr marL="0" marR="0" marT="1832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6023">
                <a:tc>
                  <a:txBody>
                    <a:bodyPr/>
                    <a:lstStyle/>
                    <a:p>
                      <a:pPr marL="66675">
                        <a:lnSpc>
                          <a:spcPct val="100000"/>
                        </a:lnSpc>
                        <a:spcBef>
                          <a:spcPts val="225"/>
                        </a:spcBef>
                      </a:pPr>
                      <a:r>
                        <a:rPr sz="700" dirty="0">
                          <a:solidFill>
                            <a:srgbClr val="161616"/>
                          </a:solidFill>
                          <a:latin typeface="Arial"/>
                          <a:cs typeface="Arial"/>
                        </a:rPr>
                        <a:t>Late</a:t>
                      </a:r>
                      <a:r>
                        <a:rPr sz="700" spc="75" dirty="0">
                          <a:solidFill>
                            <a:srgbClr val="161616"/>
                          </a:solidFill>
                          <a:latin typeface="Arial"/>
                          <a:cs typeface="Arial"/>
                        </a:rPr>
                        <a:t> </a:t>
                      </a:r>
                      <a:r>
                        <a:rPr sz="700" dirty="0">
                          <a:solidFill>
                            <a:srgbClr val="030303"/>
                          </a:solidFill>
                          <a:latin typeface="Arial"/>
                          <a:cs typeface="Arial"/>
                        </a:rPr>
                        <a:t>Controlling:</a:t>
                      </a:r>
                      <a:r>
                        <a:rPr sz="700" spc="160" dirty="0">
                          <a:solidFill>
                            <a:srgbClr val="030303"/>
                          </a:solidFill>
                          <a:latin typeface="Arial"/>
                          <a:cs typeface="Arial"/>
                        </a:rPr>
                        <a:t>  </a:t>
                      </a:r>
                      <a:r>
                        <a:rPr sz="700" b="1" spc="-25" dirty="0">
                          <a:solidFill>
                            <a:srgbClr val="161616"/>
                          </a:solidFill>
                          <a:latin typeface="Arial"/>
                          <a:cs typeface="Arial"/>
                        </a:rPr>
                        <a:t>YES</a:t>
                      </a:r>
                      <a:endParaRPr sz="700">
                        <a:latin typeface="Arial"/>
                        <a:cs typeface="Arial"/>
                      </a:endParaRPr>
                    </a:p>
                    <a:p>
                      <a:pPr marL="66675">
                        <a:lnSpc>
                          <a:spcPct val="100000"/>
                        </a:lnSpc>
                        <a:spcBef>
                          <a:spcPts val="434"/>
                        </a:spcBef>
                      </a:pPr>
                      <a:r>
                        <a:rPr sz="700" dirty="0">
                          <a:solidFill>
                            <a:srgbClr val="030303"/>
                          </a:solidFill>
                          <a:latin typeface="Arial"/>
                          <a:cs typeface="Arial"/>
                        </a:rPr>
                        <a:t>Over</a:t>
                      </a:r>
                      <a:r>
                        <a:rPr sz="700" spc="65" dirty="0">
                          <a:solidFill>
                            <a:srgbClr val="030303"/>
                          </a:solidFill>
                          <a:latin typeface="Arial"/>
                          <a:cs typeface="Arial"/>
                        </a:rPr>
                        <a:t> </a:t>
                      </a:r>
                      <a:r>
                        <a:rPr sz="700" dirty="0">
                          <a:solidFill>
                            <a:srgbClr val="030303"/>
                          </a:solidFill>
                          <a:latin typeface="Arial"/>
                          <a:cs typeface="Arial"/>
                        </a:rPr>
                        <a:t>Speeding:</a:t>
                      </a:r>
                      <a:r>
                        <a:rPr sz="700" spc="180" dirty="0">
                          <a:solidFill>
                            <a:srgbClr val="030303"/>
                          </a:solidFill>
                          <a:latin typeface="Arial"/>
                          <a:cs typeface="Arial"/>
                        </a:rPr>
                        <a:t> </a:t>
                      </a:r>
                      <a:r>
                        <a:rPr sz="700" b="1" spc="-25" dirty="0">
                          <a:solidFill>
                            <a:srgbClr val="030303"/>
                          </a:solidFill>
                          <a:latin typeface="Arial"/>
                          <a:cs typeface="Arial"/>
                        </a:rPr>
                        <a:t>YES</a:t>
                      </a:r>
                      <a:endParaRPr sz="700">
                        <a:latin typeface="Arial"/>
                        <a:cs typeface="Arial"/>
                      </a:endParaRPr>
                    </a:p>
                    <a:p>
                      <a:pPr marL="64135">
                        <a:lnSpc>
                          <a:spcPct val="100000"/>
                        </a:lnSpc>
                        <a:spcBef>
                          <a:spcPts val="409"/>
                        </a:spcBef>
                      </a:pPr>
                      <a:r>
                        <a:rPr sz="700" dirty="0">
                          <a:solidFill>
                            <a:srgbClr val="030303"/>
                          </a:solidFill>
                          <a:latin typeface="Arial"/>
                          <a:cs typeface="Arial"/>
                        </a:rPr>
                        <a:t>Improper</a:t>
                      </a:r>
                      <a:r>
                        <a:rPr sz="700" spc="285" dirty="0">
                          <a:solidFill>
                            <a:srgbClr val="030303"/>
                          </a:solidFill>
                          <a:latin typeface="Arial"/>
                          <a:cs typeface="Arial"/>
                        </a:rPr>
                        <a:t> </a:t>
                      </a:r>
                      <a:r>
                        <a:rPr sz="700" spc="-65" dirty="0">
                          <a:solidFill>
                            <a:srgbClr val="030303"/>
                          </a:solidFill>
                          <a:latin typeface="Arial"/>
                          <a:cs typeface="Arial"/>
                        </a:rPr>
                        <a:t>BPT:</a:t>
                      </a:r>
                      <a:r>
                        <a:rPr sz="700" spc="165" dirty="0">
                          <a:solidFill>
                            <a:srgbClr val="030303"/>
                          </a:solidFill>
                          <a:latin typeface="Arial"/>
                          <a:cs typeface="Arial"/>
                        </a:rPr>
                        <a:t> </a:t>
                      </a:r>
                      <a:r>
                        <a:rPr sz="700" b="1" spc="30" dirty="0">
                          <a:solidFill>
                            <a:srgbClr val="030303"/>
                          </a:solidFill>
                          <a:latin typeface="Arial"/>
                          <a:cs typeface="Arial"/>
                        </a:rPr>
                        <a:t>NO</a:t>
                      </a:r>
                      <a:endParaRPr sz="700">
                        <a:latin typeface="Arial"/>
                        <a:cs typeface="Arial"/>
                      </a:endParaRPr>
                    </a:p>
                  </a:txBody>
                  <a:tcPr marL="0" marR="0" marT="1832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025">
                        <a:lnSpc>
                          <a:spcPct val="100000"/>
                        </a:lnSpc>
                        <a:spcBef>
                          <a:spcPts val="225"/>
                        </a:spcBef>
                      </a:pPr>
                      <a:r>
                        <a:rPr sz="700" dirty="0">
                          <a:solidFill>
                            <a:srgbClr val="030303"/>
                          </a:solidFill>
                          <a:latin typeface="Arial"/>
                          <a:cs typeface="Arial"/>
                        </a:rPr>
                        <a:t>Abrupt</a:t>
                      </a:r>
                      <a:r>
                        <a:rPr sz="700" spc="250" dirty="0">
                          <a:solidFill>
                            <a:srgbClr val="030303"/>
                          </a:solidFill>
                          <a:latin typeface="Arial"/>
                          <a:cs typeface="Arial"/>
                        </a:rPr>
                        <a:t> </a:t>
                      </a:r>
                      <a:r>
                        <a:rPr sz="700" dirty="0">
                          <a:solidFill>
                            <a:srgbClr val="161616"/>
                          </a:solidFill>
                          <a:latin typeface="Arial"/>
                          <a:cs typeface="Arial"/>
                        </a:rPr>
                        <a:t>Braking:</a:t>
                      </a:r>
                      <a:r>
                        <a:rPr sz="700" spc="175" dirty="0">
                          <a:solidFill>
                            <a:srgbClr val="161616"/>
                          </a:solidFill>
                          <a:latin typeface="Arial"/>
                          <a:cs typeface="Arial"/>
                        </a:rPr>
                        <a:t> </a:t>
                      </a:r>
                      <a:r>
                        <a:rPr sz="700" b="1" spc="30" dirty="0">
                          <a:solidFill>
                            <a:srgbClr val="030303"/>
                          </a:solidFill>
                          <a:latin typeface="Arial"/>
                          <a:cs typeface="Arial"/>
                        </a:rPr>
                        <a:t>NO</a:t>
                      </a:r>
                      <a:endParaRPr sz="700">
                        <a:latin typeface="Arial"/>
                        <a:cs typeface="Arial"/>
                      </a:endParaRPr>
                    </a:p>
                    <a:p>
                      <a:pPr marL="72390">
                        <a:lnSpc>
                          <a:spcPct val="100000"/>
                        </a:lnSpc>
                        <a:spcBef>
                          <a:spcPts val="434"/>
                        </a:spcBef>
                      </a:pPr>
                      <a:r>
                        <a:rPr sz="700" dirty="0">
                          <a:solidFill>
                            <a:srgbClr val="030303"/>
                          </a:solidFill>
                          <a:latin typeface="Arial"/>
                          <a:cs typeface="Arial"/>
                        </a:rPr>
                        <a:t>Poor</a:t>
                      </a:r>
                      <a:r>
                        <a:rPr sz="700" spc="105" dirty="0">
                          <a:solidFill>
                            <a:srgbClr val="030303"/>
                          </a:solidFill>
                          <a:latin typeface="Arial"/>
                          <a:cs typeface="Arial"/>
                        </a:rPr>
                        <a:t> </a:t>
                      </a:r>
                      <a:r>
                        <a:rPr sz="700" dirty="0">
                          <a:solidFill>
                            <a:srgbClr val="030303"/>
                          </a:solidFill>
                          <a:latin typeface="Arial"/>
                          <a:cs typeface="Arial"/>
                        </a:rPr>
                        <a:t>Running:</a:t>
                      </a:r>
                      <a:r>
                        <a:rPr sz="700" spc="110" dirty="0">
                          <a:solidFill>
                            <a:srgbClr val="030303"/>
                          </a:solidFill>
                          <a:latin typeface="Arial"/>
                          <a:cs typeface="Arial"/>
                        </a:rPr>
                        <a:t> </a:t>
                      </a:r>
                      <a:r>
                        <a:rPr sz="700" b="1" spc="30" dirty="0">
                          <a:solidFill>
                            <a:srgbClr val="161616"/>
                          </a:solidFill>
                          <a:latin typeface="Arial"/>
                          <a:cs typeface="Arial"/>
                        </a:rPr>
                        <a:t>NO</a:t>
                      </a:r>
                      <a:endParaRPr sz="700">
                        <a:latin typeface="Arial"/>
                        <a:cs typeface="Arial"/>
                      </a:endParaRPr>
                    </a:p>
                    <a:p>
                      <a:pPr marL="67310">
                        <a:lnSpc>
                          <a:spcPct val="100000"/>
                        </a:lnSpc>
                        <a:spcBef>
                          <a:spcPts val="409"/>
                        </a:spcBef>
                      </a:pPr>
                      <a:r>
                        <a:rPr sz="700" spc="-140" dirty="0">
                          <a:solidFill>
                            <a:srgbClr val="030303"/>
                          </a:solidFill>
                          <a:latin typeface="Arial"/>
                          <a:cs typeface="Arial"/>
                        </a:rPr>
                        <a:t>SR</a:t>
                      </a:r>
                      <a:r>
                        <a:rPr sz="700" spc="110" dirty="0">
                          <a:solidFill>
                            <a:srgbClr val="030303"/>
                          </a:solidFill>
                          <a:latin typeface="Arial"/>
                          <a:cs typeface="Arial"/>
                        </a:rPr>
                        <a:t> </a:t>
                      </a:r>
                      <a:r>
                        <a:rPr sz="700" dirty="0">
                          <a:solidFill>
                            <a:srgbClr val="030303"/>
                          </a:solidFill>
                          <a:latin typeface="Arial"/>
                          <a:cs typeface="Arial"/>
                        </a:rPr>
                        <a:t>Overspeed:</a:t>
                      </a:r>
                      <a:r>
                        <a:rPr sz="700" spc="135" dirty="0">
                          <a:solidFill>
                            <a:srgbClr val="030303"/>
                          </a:solidFill>
                          <a:latin typeface="Arial"/>
                          <a:cs typeface="Arial"/>
                        </a:rPr>
                        <a:t> </a:t>
                      </a:r>
                      <a:r>
                        <a:rPr sz="700" b="1" spc="30" dirty="0">
                          <a:solidFill>
                            <a:srgbClr val="030303"/>
                          </a:solidFill>
                          <a:latin typeface="Arial"/>
                          <a:cs typeface="Arial"/>
                        </a:rPr>
                        <a:t>NO</a:t>
                      </a:r>
                      <a:endParaRPr sz="700">
                        <a:latin typeface="Arial"/>
                        <a:cs typeface="Arial"/>
                      </a:endParaRPr>
                    </a:p>
                  </a:txBody>
                  <a:tcPr marL="0" marR="0" marT="1832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5" name="object 5"/>
          <p:cNvGraphicFramePr>
            <a:graphicFrameLocks noGrp="1"/>
          </p:cNvGraphicFramePr>
          <p:nvPr/>
        </p:nvGraphicFramePr>
        <p:xfrm>
          <a:off x="605693" y="3540463"/>
          <a:ext cx="5364766" cy="832246"/>
        </p:xfrm>
        <a:graphic>
          <a:graphicData uri="http://schemas.openxmlformats.org/drawingml/2006/table">
            <a:tbl>
              <a:tblPr firstRow="1" bandRow="1">
                <a:tableStyleId>{2D5ABB26-0587-4C30-8999-92F81FD0307C}</a:tableStyleId>
              </a:tblPr>
              <a:tblGrid>
                <a:gridCol w="574486"/>
                <a:gridCol w="741727"/>
                <a:gridCol w="574486"/>
                <a:gridCol w="574486"/>
                <a:gridCol w="584803"/>
                <a:gridCol w="582088"/>
                <a:gridCol w="1161461"/>
                <a:gridCol w="571229"/>
              </a:tblGrid>
              <a:tr h="435182">
                <a:tc>
                  <a:txBody>
                    <a:bodyPr/>
                    <a:lstStyle/>
                    <a:p>
                      <a:pPr marL="68580">
                        <a:lnSpc>
                          <a:spcPct val="100000"/>
                        </a:lnSpc>
                        <a:spcBef>
                          <a:spcPts val="735"/>
                        </a:spcBef>
                      </a:pPr>
                      <a:r>
                        <a:rPr sz="600" spc="-20" dirty="0">
                          <a:solidFill>
                            <a:srgbClr val="161616"/>
                          </a:solidFill>
                          <a:latin typeface="Arial"/>
                          <a:cs typeface="Arial"/>
                        </a:rPr>
                        <a:t>SGNL</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0485">
                        <a:lnSpc>
                          <a:spcPct val="100000"/>
                        </a:lnSpc>
                        <a:spcBef>
                          <a:spcPts val="735"/>
                        </a:spcBef>
                      </a:pPr>
                      <a:r>
                        <a:rPr sz="600" spc="10" dirty="0">
                          <a:solidFill>
                            <a:srgbClr val="161616"/>
                          </a:solidFill>
                          <a:latin typeface="Arial"/>
                          <a:cs typeface="Arial"/>
                        </a:rPr>
                        <a:t>TIME/KM</a:t>
                      </a:r>
                      <a:r>
                        <a:rPr sz="600" spc="300" dirty="0">
                          <a:solidFill>
                            <a:srgbClr val="161616"/>
                          </a:solidFill>
                          <a:latin typeface="Arial"/>
                          <a:cs typeface="Arial"/>
                        </a:rPr>
                        <a:t> </a:t>
                      </a:r>
                      <a:r>
                        <a:rPr sz="600" spc="-25" dirty="0">
                          <a:solidFill>
                            <a:srgbClr val="161616"/>
                          </a:solidFill>
                          <a:latin typeface="Arial"/>
                          <a:cs typeface="Arial"/>
                        </a:rPr>
                        <a:t>NO</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735"/>
                        </a:spcBef>
                      </a:pPr>
                      <a:r>
                        <a:rPr sz="600" spc="-55" dirty="0">
                          <a:solidFill>
                            <a:srgbClr val="161616"/>
                          </a:solidFill>
                          <a:latin typeface="Arial"/>
                          <a:cs typeface="Arial"/>
                        </a:rPr>
                        <a:t>SPEED</a:t>
                      </a:r>
                      <a:r>
                        <a:rPr sz="600" spc="30" dirty="0">
                          <a:solidFill>
                            <a:srgbClr val="161616"/>
                          </a:solidFill>
                          <a:latin typeface="Arial"/>
                          <a:cs typeface="Arial"/>
                        </a:rPr>
                        <a:t> </a:t>
                      </a:r>
                      <a:r>
                        <a:rPr sz="600" spc="-25" dirty="0">
                          <a:solidFill>
                            <a:srgbClr val="030303"/>
                          </a:solidFill>
                          <a:latin typeface="Arial"/>
                          <a:cs typeface="Arial"/>
                        </a:rPr>
                        <a:t>84</a:t>
                      </a:r>
                      <a:endParaRPr sz="600">
                        <a:latin typeface="Arial"/>
                        <a:cs typeface="Arial"/>
                      </a:endParaRPr>
                    </a:p>
                    <a:p>
                      <a:pPr marL="69215">
                        <a:lnSpc>
                          <a:spcPct val="100000"/>
                        </a:lnSpc>
                        <a:spcBef>
                          <a:spcPts val="365"/>
                        </a:spcBef>
                      </a:pPr>
                      <a:r>
                        <a:rPr sz="600" spc="80" dirty="0">
                          <a:solidFill>
                            <a:srgbClr val="030303"/>
                          </a:solidFill>
                          <a:latin typeface="Arial"/>
                          <a:cs typeface="Arial"/>
                        </a:rPr>
                        <a:t>l000mtr</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735"/>
                        </a:spcBef>
                      </a:pPr>
                      <a:r>
                        <a:rPr sz="600" spc="-50" dirty="0">
                          <a:solidFill>
                            <a:srgbClr val="161616"/>
                          </a:solidFill>
                          <a:latin typeface="Arial"/>
                          <a:cs typeface="Arial"/>
                        </a:rPr>
                        <a:t>SPEED</a:t>
                      </a:r>
                      <a:r>
                        <a:rPr sz="600" spc="5" dirty="0">
                          <a:solidFill>
                            <a:srgbClr val="161616"/>
                          </a:solidFill>
                          <a:latin typeface="Arial"/>
                          <a:cs typeface="Arial"/>
                        </a:rPr>
                        <a:t> </a:t>
                      </a:r>
                      <a:r>
                        <a:rPr sz="600" spc="-25" dirty="0">
                          <a:solidFill>
                            <a:srgbClr val="030303"/>
                          </a:solidFill>
                          <a:latin typeface="Arial"/>
                          <a:cs typeface="Arial"/>
                        </a:rPr>
                        <a:t>B4</a:t>
                      </a:r>
                      <a:endParaRPr sz="600">
                        <a:latin typeface="Arial"/>
                        <a:cs typeface="Arial"/>
                      </a:endParaRPr>
                    </a:p>
                    <a:p>
                      <a:pPr marL="71755">
                        <a:lnSpc>
                          <a:spcPct val="100000"/>
                        </a:lnSpc>
                        <a:spcBef>
                          <a:spcPts val="365"/>
                        </a:spcBef>
                      </a:pPr>
                      <a:r>
                        <a:rPr sz="600" spc="45" dirty="0">
                          <a:solidFill>
                            <a:srgbClr val="161616"/>
                          </a:solidFill>
                          <a:latin typeface="Arial"/>
                          <a:cs typeface="Arial"/>
                        </a:rPr>
                        <a:t>500mtr</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ct val="100000"/>
                        </a:lnSpc>
                        <a:spcBef>
                          <a:spcPts val="735"/>
                        </a:spcBef>
                      </a:pPr>
                      <a:r>
                        <a:rPr sz="600" spc="-45" dirty="0">
                          <a:solidFill>
                            <a:srgbClr val="161616"/>
                          </a:solidFill>
                          <a:latin typeface="Arial"/>
                          <a:cs typeface="Arial"/>
                        </a:rPr>
                        <a:t>SPEED</a:t>
                      </a:r>
                      <a:r>
                        <a:rPr sz="600" dirty="0">
                          <a:solidFill>
                            <a:srgbClr val="161616"/>
                          </a:solidFill>
                          <a:latin typeface="Arial"/>
                          <a:cs typeface="Arial"/>
                        </a:rPr>
                        <a:t> </a:t>
                      </a:r>
                      <a:r>
                        <a:rPr sz="600" spc="-25" dirty="0">
                          <a:solidFill>
                            <a:srgbClr val="030303"/>
                          </a:solidFill>
                          <a:latin typeface="Arial"/>
                          <a:cs typeface="Arial"/>
                        </a:rPr>
                        <a:t>84</a:t>
                      </a:r>
                      <a:endParaRPr sz="600">
                        <a:latin typeface="Arial"/>
                        <a:cs typeface="Arial"/>
                      </a:endParaRPr>
                    </a:p>
                    <a:p>
                      <a:pPr marL="78740">
                        <a:lnSpc>
                          <a:spcPct val="100000"/>
                        </a:lnSpc>
                        <a:spcBef>
                          <a:spcPts val="365"/>
                        </a:spcBef>
                      </a:pPr>
                      <a:r>
                        <a:rPr sz="600" spc="85" dirty="0">
                          <a:solidFill>
                            <a:srgbClr val="030303"/>
                          </a:solidFill>
                          <a:latin typeface="Arial"/>
                          <a:cs typeface="Arial"/>
                        </a:rPr>
                        <a:t>l00mtr</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735"/>
                        </a:spcBef>
                      </a:pPr>
                      <a:r>
                        <a:rPr sz="600" spc="-45" dirty="0">
                          <a:solidFill>
                            <a:srgbClr val="161616"/>
                          </a:solidFill>
                          <a:latin typeface="Arial"/>
                          <a:cs typeface="Arial"/>
                        </a:rPr>
                        <a:t>SPEED</a:t>
                      </a:r>
                      <a:r>
                        <a:rPr sz="600" spc="25" dirty="0">
                          <a:solidFill>
                            <a:srgbClr val="161616"/>
                          </a:solidFill>
                          <a:latin typeface="Arial"/>
                          <a:cs typeface="Arial"/>
                        </a:rPr>
                        <a:t> </a:t>
                      </a:r>
                      <a:r>
                        <a:rPr sz="600" spc="-25" dirty="0">
                          <a:solidFill>
                            <a:srgbClr val="030303"/>
                          </a:solidFill>
                          <a:latin typeface="Arial"/>
                          <a:cs typeface="Arial"/>
                        </a:rPr>
                        <a:t>84</a:t>
                      </a:r>
                      <a:endParaRPr sz="600">
                        <a:latin typeface="Arial"/>
                        <a:cs typeface="Arial"/>
                      </a:endParaRPr>
                    </a:p>
                    <a:p>
                      <a:pPr marL="72390">
                        <a:lnSpc>
                          <a:spcPct val="100000"/>
                        </a:lnSpc>
                        <a:spcBef>
                          <a:spcPts val="365"/>
                        </a:spcBef>
                      </a:pPr>
                      <a:r>
                        <a:rPr sz="600" spc="65" dirty="0">
                          <a:solidFill>
                            <a:srgbClr val="030303"/>
                          </a:solidFill>
                          <a:latin typeface="Arial"/>
                          <a:cs typeface="Arial"/>
                        </a:rPr>
                        <a:t>lOmtr</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230504" indent="-635">
                        <a:lnSpc>
                          <a:spcPct val="137700"/>
                        </a:lnSpc>
                        <a:spcBef>
                          <a:spcPts val="375"/>
                        </a:spcBef>
                      </a:pPr>
                      <a:r>
                        <a:rPr sz="600" dirty="0">
                          <a:solidFill>
                            <a:srgbClr val="161616"/>
                          </a:solidFill>
                          <a:latin typeface="Arial"/>
                          <a:cs typeface="Arial"/>
                        </a:rPr>
                        <a:t>Speed</a:t>
                      </a:r>
                      <a:r>
                        <a:rPr sz="600" spc="55" dirty="0">
                          <a:solidFill>
                            <a:srgbClr val="161616"/>
                          </a:solidFill>
                          <a:latin typeface="Arial"/>
                          <a:cs typeface="Arial"/>
                        </a:rPr>
                        <a:t> </a:t>
                      </a:r>
                      <a:r>
                        <a:rPr sz="600" dirty="0">
                          <a:solidFill>
                            <a:srgbClr val="161616"/>
                          </a:solidFill>
                          <a:latin typeface="Arial"/>
                          <a:cs typeface="Arial"/>
                        </a:rPr>
                        <a:t>at</a:t>
                      </a:r>
                      <a:r>
                        <a:rPr sz="600" spc="100" dirty="0">
                          <a:solidFill>
                            <a:srgbClr val="161616"/>
                          </a:solidFill>
                          <a:latin typeface="Arial"/>
                          <a:cs typeface="Arial"/>
                        </a:rPr>
                        <a:t> </a:t>
                      </a:r>
                      <a:r>
                        <a:rPr sz="600" spc="-10" dirty="0">
                          <a:solidFill>
                            <a:srgbClr val="161616"/>
                          </a:solidFill>
                          <a:latin typeface="Arial"/>
                          <a:cs typeface="Arial"/>
                        </a:rPr>
                        <a:t>Controlling/ </a:t>
                      </a:r>
                      <a:r>
                        <a:rPr sz="600" dirty="0">
                          <a:solidFill>
                            <a:srgbClr val="030303"/>
                          </a:solidFill>
                          <a:latin typeface="Arial"/>
                          <a:cs typeface="Arial"/>
                        </a:rPr>
                        <a:t>Braking</a:t>
                      </a:r>
                      <a:r>
                        <a:rPr sz="600" spc="170" dirty="0">
                          <a:solidFill>
                            <a:srgbClr val="030303"/>
                          </a:solidFill>
                          <a:latin typeface="Arial"/>
                          <a:cs typeface="Arial"/>
                        </a:rPr>
                        <a:t> </a:t>
                      </a:r>
                      <a:r>
                        <a:rPr sz="600" spc="-10" dirty="0">
                          <a:solidFill>
                            <a:srgbClr val="030303"/>
                          </a:solidFill>
                          <a:latin typeface="Arial"/>
                          <a:cs typeface="Arial"/>
                        </a:rPr>
                        <a:t>Distance</a:t>
                      </a:r>
                      <a:endParaRPr sz="600">
                        <a:latin typeface="Arial"/>
                        <a:cs typeface="Arial"/>
                      </a:endParaRPr>
                    </a:p>
                  </a:txBody>
                  <a:tcPr marL="0" marR="0" marT="3054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735"/>
                        </a:spcBef>
                      </a:pPr>
                      <a:r>
                        <a:rPr sz="600" spc="-10" dirty="0">
                          <a:solidFill>
                            <a:srgbClr val="161616"/>
                          </a:solidFill>
                          <a:latin typeface="Arial"/>
                          <a:cs typeface="Arial"/>
                        </a:rPr>
                        <a:t>BRAKING</a:t>
                      </a:r>
                      <a:endParaRPr sz="600">
                        <a:latin typeface="Arial"/>
                        <a:cs typeface="Arial"/>
                      </a:endParaRPr>
                    </a:p>
                    <a:p>
                      <a:pPr marL="64769">
                        <a:lnSpc>
                          <a:spcPct val="100000"/>
                        </a:lnSpc>
                        <a:spcBef>
                          <a:spcPts val="365"/>
                        </a:spcBef>
                      </a:pPr>
                      <a:r>
                        <a:rPr sz="600" spc="-10" dirty="0">
                          <a:solidFill>
                            <a:srgbClr val="161616"/>
                          </a:solidFill>
                          <a:latin typeface="Arial"/>
                          <a:cs typeface="Arial"/>
                        </a:rPr>
                        <a:t>Technique</a:t>
                      </a:r>
                      <a:endParaRPr sz="6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7514">
                <a:tc>
                  <a:txBody>
                    <a:bodyPr/>
                    <a:lstStyle/>
                    <a:p>
                      <a:pPr marL="69850">
                        <a:lnSpc>
                          <a:spcPct val="100000"/>
                        </a:lnSpc>
                        <a:spcBef>
                          <a:spcPts val="810"/>
                        </a:spcBef>
                      </a:pPr>
                      <a:r>
                        <a:rPr sz="600" dirty="0">
                          <a:solidFill>
                            <a:srgbClr val="3D3D3D"/>
                          </a:solidFill>
                          <a:latin typeface="Arial"/>
                          <a:cs typeface="Arial"/>
                        </a:rPr>
                        <a:t>-</a:t>
                      </a:r>
                      <a:r>
                        <a:rPr sz="600" spc="-50" dirty="0">
                          <a:solidFill>
                            <a:srgbClr val="3D3D3D"/>
                          </a:solidFill>
                          <a:latin typeface="Arial"/>
                          <a:cs typeface="Arial"/>
                        </a:rPr>
                        <a:t>-</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ct val="100000"/>
                        </a:lnSpc>
                        <a:spcBef>
                          <a:spcPts val="785"/>
                        </a:spcBef>
                      </a:pPr>
                      <a:r>
                        <a:rPr sz="600" dirty="0">
                          <a:solidFill>
                            <a:srgbClr val="030303"/>
                          </a:solidFill>
                          <a:latin typeface="Arial"/>
                          <a:cs typeface="Arial"/>
                        </a:rPr>
                        <a:t>7:38</a:t>
                      </a:r>
                      <a:r>
                        <a:rPr sz="600" dirty="0">
                          <a:solidFill>
                            <a:srgbClr val="3D3D3D"/>
                          </a:solidFill>
                          <a:latin typeface="Arial"/>
                          <a:cs typeface="Arial"/>
                        </a:rPr>
                        <a:t>:</a:t>
                      </a:r>
                      <a:r>
                        <a:rPr sz="600" dirty="0">
                          <a:solidFill>
                            <a:srgbClr val="161616"/>
                          </a:solidFill>
                          <a:latin typeface="Arial"/>
                          <a:cs typeface="Arial"/>
                        </a:rPr>
                        <a:t>13</a:t>
                      </a:r>
                      <a:r>
                        <a:rPr sz="600" spc="245" dirty="0">
                          <a:solidFill>
                            <a:srgbClr val="161616"/>
                          </a:solidFill>
                          <a:latin typeface="Arial"/>
                          <a:cs typeface="Arial"/>
                        </a:rPr>
                        <a:t> </a:t>
                      </a:r>
                      <a:r>
                        <a:rPr sz="600" spc="15" dirty="0">
                          <a:solidFill>
                            <a:srgbClr val="161616"/>
                          </a:solidFill>
                          <a:latin typeface="Arial"/>
                          <a:cs typeface="Arial"/>
                        </a:rPr>
                        <a:t>AM</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785"/>
                        </a:spcBef>
                      </a:pPr>
                      <a:r>
                        <a:rPr sz="600" spc="-25" dirty="0">
                          <a:solidFill>
                            <a:srgbClr val="030303"/>
                          </a:solidFill>
                          <a:latin typeface="Arial"/>
                          <a:cs typeface="Arial"/>
                        </a:rPr>
                        <a:t>19</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785"/>
                        </a:spcBef>
                      </a:pPr>
                      <a:r>
                        <a:rPr sz="600" spc="-25" dirty="0">
                          <a:solidFill>
                            <a:srgbClr val="161616"/>
                          </a:solidFill>
                          <a:latin typeface="Arial"/>
                          <a:cs typeface="Arial"/>
                        </a:rPr>
                        <a:t>15</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a:lnSpc>
                          <a:spcPct val="100000"/>
                        </a:lnSpc>
                        <a:spcBef>
                          <a:spcPts val="785"/>
                        </a:spcBef>
                      </a:pPr>
                      <a:r>
                        <a:rPr sz="600" spc="-25" dirty="0">
                          <a:solidFill>
                            <a:srgbClr val="030303"/>
                          </a:solidFill>
                          <a:latin typeface="Arial"/>
                          <a:cs typeface="Arial"/>
                        </a:rPr>
                        <a:t>12</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785"/>
                        </a:spcBef>
                      </a:pPr>
                      <a:r>
                        <a:rPr sz="600" spc="-50" dirty="0">
                          <a:solidFill>
                            <a:srgbClr val="161616"/>
                          </a:solidFill>
                          <a:latin typeface="Arial"/>
                          <a:cs typeface="Arial"/>
                        </a:rPr>
                        <a:t>9</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85"/>
                        </a:spcBef>
                      </a:pPr>
                      <a:r>
                        <a:rPr sz="600" spc="45" dirty="0">
                          <a:solidFill>
                            <a:srgbClr val="161616"/>
                          </a:solidFill>
                          <a:latin typeface="Arial"/>
                          <a:cs typeface="Arial"/>
                        </a:rPr>
                        <a:t>109kmph</a:t>
                      </a:r>
                      <a:r>
                        <a:rPr sz="600" spc="55" dirty="0">
                          <a:solidFill>
                            <a:srgbClr val="161616"/>
                          </a:solidFill>
                          <a:latin typeface="Arial"/>
                          <a:cs typeface="Arial"/>
                        </a:rPr>
                        <a:t> </a:t>
                      </a:r>
                      <a:r>
                        <a:rPr sz="600" dirty="0">
                          <a:solidFill>
                            <a:srgbClr val="161616"/>
                          </a:solidFill>
                          <a:latin typeface="Arial"/>
                          <a:cs typeface="Arial"/>
                        </a:rPr>
                        <a:t>/</a:t>
                      </a:r>
                      <a:r>
                        <a:rPr sz="600" spc="215" dirty="0">
                          <a:solidFill>
                            <a:srgbClr val="161616"/>
                          </a:solidFill>
                          <a:latin typeface="Arial"/>
                          <a:cs typeface="Arial"/>
                        </a:rPr>
                        <a:t> </a:t>
                      </a:r>
                      <a:r>
                        <a:rPr sz="600" dirty="0">
                          <a:solidFill>
                            <a:srgbClr val="161616"/>
                          </a:solidFill>
                          <a:latin typeface="Arial"/>
                          <a:cs typeface="Arial"/>
                        </a:rPr>
                        <a:t>4.802</a:t>
                      </a:r>
                      <a:r>
                        <a:rPr sz="600" spc="95" dirty="0">
                          <a:solidFill>
                            <a:srgbClr val="161616"/>
                          </a:solidFill>
                          <a:latin typeface="Arial"/>
                          <a:cs typeface="Arial"/>
                        </a:rPr>
                        <a:t> </a:t>
                      </a:r>
                      <a:r>
                        <a:rPr sz="600" spc="-25" dirty="0">
                          <a:solidFill>
                            <a:srgbClr val="2B2B2B"/>
                          </a:solidFill>
                          <a:latin typeface="Arial"/>
                          <a:cs typeface="Arial"/>
                        </a:rPr>
                        <a:t>km</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785"/>
                        </a:spcBef>
                      </a:pPr>
                      <a:r>
                        <a:rPr sz="600" spc="-10" dirty="0">
                          <a:solidFill>
                            <a:srgbClr val="161616"/>
                          </a:solidFill>
                          <a:latin typeface="Arial"/>
                          <a:cs typeface="Arial"/>
                        </a:rPr>
                        <a:t>Smooth</a:t>
                      </a:r>
                      <a:endParaRPr sz="600">
                        <a:latin typeface="Arial"/>
                        <a:cs typeface="Arial"/>
                      </a:endParaRPr>
                    </a:p>
                  </a:txBody>
                  <a:tcPr marL="0" marR="0" marT="639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9550">
                <a:tc>
                  <a:txBody>
                    <a:bodyPr/>
                    <a:lstStyle/>
                    <a:p>
                      <a:pPr marL="69850">
                        <a:lnSpc>
                          <a:spcPct val="100000"/>
                        </a:lnSpc>
                        <a:spcBef>
                          <a:spcPts val="835"/>
                        </a:spcBef>
                      </a:pPr>
                      <a:r>
                        <a:rPr sz="600" dirty="0">
                          <a:solidFill>
                            <a:srgbClr val="3D3D3D"/>
                          </a:solidFill>
                          <a:latin typeface="Arial"/>
                          <a:cs typeface="Arial"/>
                        </a:rPr>
                        <a:t>-</a:t>
                      </a:r>
                      <a:r>
                        <a:rPr sz="600" spc="-50" dirty="0">
                          <a:solidFill>
                            <a:srgbClr val="3D3D3D"/>
                          </a:solidFill>
                          <a:latin typeface="Arial"/>
                          <a:cs typeface="Arial"/>
                        </a:rPr>
                        <a:t>-</a:t>
                      </a:r>
                      <a:endParaRPr sz="600">
                        <a:latin typeface="Arial"/>
                        <a:cs typeface="Arial"/>
                      </a:endParaRPr>
                    </a:p>
                  </a:txBody>
                  <a:tcPr marL="0" marR="0" marT="68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755">
                        <a:lnSpc>
                          <a:spcPct val="100000"/>
                        </a:lnSpc>
                        <a:spcBef>
                          <a:spcPts val="810"/>
                        </a:spcBef>
                      </a:pPr>
                      <a:r>
                        <a:rPr sz="600" dirty="0">
                          <a:solidFill>
                            <a:srgbClr val="030303"/>
                          </a:solidFill>
                          <a:latin typeface="Arial"/>
                          <a:cs typeface="Arial"/>
                        </a:rPr>
                        <a:t>8:42:10</a:t>
                      </a:r>
                      <a:r>
                        <a:rPr sz="600" spc="250" dirty="0">
                          <a:solidFill>
                            <a:srgbClr val="030303"/>
                          </a:solidFill>
                          <a:latin typeface="Arial"/>
                          <a:cs typeface="Arial"/>
                        </a:rPr>
                        <a:t> </a:t>
                      </a:r>
                      <a:r>
                        <a:rPr sz="600" spc="40" dirty="0">
                          <a:solidFill>
                            <a:srgbClr val="161616"/>
                          </a:solidFill>
                          <a:latin typeface="Arial"/>
                          <a:cs typeface="Arial"/>
                        </a:rPr>
                        <a:t>AM</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810"/>
                        </a:spcBef>
                      </a:pPr>
                      <a:r>
                        <a:rPr sz="600" spc="-25" dirty="0">
                          <a:solidFill>
                            <a:srgbClr val="161616"/>
                          </a:solidFill>
                          <a:latin typeface="Arial"/>
                          <a:cs typeface="Arial"/>
                        </a:rPr>
                        <a:t>35</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810"/>
                        </a:spcBef>
                      </a:pPr>
                      <a:r>
                        <a:rPr sz="600" spc="-25" dirty="0">
                          <a:solidFill>
                            <a:srgbClr val="161616"/>
                          </a:solidFill>
                          <a:latin typeface="Arial"/>
                          <a:cs typeface="Arial"/>
                        </a:rPr>
                        <a:t>29</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9375">
                        <a:lnSpc>
                          <a:spcPct val="100000"/>
                        </a:lnSpc>
                        <a:spcBef>
                          <a:spcPts val="810"/>
                        </a:spcBef>
                      </a:pPr>
                      <a:r>
                        <a:rPr sz="600" spc="-25" dirty="0">
                          <a:solidFill>
                            <a:srgbClr val="030303"/>
                          </a:solidFill>
                          <a:latin typeface="Arial"/>
                          <a:cs typeface="Arial"/>
                        </a:rPr>
                        <a:t>24</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810"/>
                        </a:spcBef>
                      </a:pPr>
                      <a:r>
                        <a:rPr sz="600" spc="-25" dirty="0">
                          <a:solidFill>
                            <a:srgbClr val="161616"/>
                          </a:solidFill>
                          <a:latin typeface="Arial"/>
                          <a:cs typeface="Arial"/>
                        </a:rPr>
                        <a:t>13</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810"/>
                        </a:spcBef>
                      </a:pPr>
                      <a:r>
                        <a:rPr sz="600" spc="45" dirty="0">
                          <a:solidFill>
                            <a:srgbClr val="161616"/>
                          </a:solidFill>
                          <a:latin typeface="Arial"/>
                          <a:cs typeface="Arial"/>
                        </a:rPr>
                        <a:t>109kmph</a:t>
                      </a:r>
                      <a:r>
                        <a:rPr sz="600" spc="50" dirty="0">
                          <a:solidFill>
                            <a:srgbClr val="161616"/>
                          </a:solidFill>
                          <a:latin typeface="Arial"/>
                          <a:cs typeface="Arial"/>
                        </a:rPr>
                        <a:t> </a:t>
                      </a:r>
                      <a:r>
                        <a:rPr sz="600" dirty="0">
                          <a:solidFill>
                            <a:srgbClr val="161616"/>
                          </a:solidFill>
                          <a:latin typeface="Arial"/>
                          <a:cs typeface="Arial"/>
                        </a:rPr>
                        <a:t>/</a:t>
                      </a:r>
                      <a:r>
                        <a:rPr sz="600" spc="204" dirty="0">
                          <a:solidFill>
                            <a:srgbClr val="161616"/>
                          </a:solidFill>
                          <a:latin typeface="Arial"/>
                          <a:cs typeface="Arial"/>
                        </a:rPr>
                        <a:t> </a:t>
                      </a:r>
                      <a:r>
                        <a:rPr sz="600" dirty="0">
                          <a:solidFill>
                            <a:srgbClr val="161616"/>
                          </a:solidFill>
                          <a:latin typeface="Arial"/>
                          <a:cs typeface="Arial"/>
                        </a:rPr>
                        <a:t>6.157</a:t>
                      </a:r>
                      <a:r>
                        <a:rPr sz="600" spc="110" dirty="0">
                          <a:solidFill>
                            <a:srgbClr val="161616"/>
                          </a:solidFill>
                          <a:latin typeface="Arial"/>
                          <a:cs typeface="Arial"/>
                        </a:rPr>
                        <a:t> </a:t>
                      </a:r>
                      <a:r>
                        <a:rPr sz="600" spc="-25" dirty="0">
                          <a:solidFill>
                            <a:srgbClr val="2B2B2B"/>
                          </a:solidFill>
                          <a:latin typeface="Arial"/>
                          <a:cs typeface="Arial"/>
                        </a:rPr>
                        <a:t>km</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a:lnSpc>
                          <a:spcPct val="100000"/>
                        </a:lnSpc>
                        <a:spcBef>
                          <a:spcPts val="810"/>
                        </a:spcBef>
                      </a:pPr>
                      <a:r>
                        <a:rPr sz="600" spc="-20" dirty="0">
                          <a:solidFill>
                            <a:srgbClr val="161616"/>
                          </a:solidFill>
                          <a:latin typeface="Arial"/>
                          <a:cs typeface="Arial"/>
                        </a:rPr>
                        <a:t>Late</a:t>
                      </a:r>
                      <a:endParaRPr sz="600">
                        <a:latin typeface="Arial"/>
                        <a:cs typeface="Arial"/>
                      </a:endParaRPr>
                    </a:p>
                  </a:txBody>
                  <a:tcPr marL="0" marR="0" marT="6597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6" name="object 6"/>
          <p:cNvGraphicFramePr>
            <a:graphicFrameLocks noGrp="1"/>
          </p:cNvGraphicFramePr>
          <p:nvPr/>
        </p:nvGraphicFramePr>
        <p:xfrm>
          <a:off x="597292" y="4788070"/>
          <a:ext cx="5734004" cy="790546"/>
        </p:xfrm>
        <a:graphic>
          <a:graphicData uri="http://schemas.openxmlformats.org/drawingml/2006/table">
            <a:tbl>
              <a:tblPr firstRow="1" bandRow="1">
                <a:tableStyleId>{2D5ABB26-0587-4C30-8999-92F81FD0307C}</a:tableStyleId>
              </a:tblPr>
              <a:tblGrid>
                <a:gridCol w="1107705"/>
                <a:gridCol w="1031883"/>
                <a:gridCol w="898028"/>
                <a:gridCol w="741614"/>
                <a:gridCol w="912228"/>
                <a:gridCol w="1042546"/>
              </a:tblGrid>
              <a:tr h="598053">
                <a:tc>
                  <a:txBody>
                    <a:bodyPr/>
                    <a:lstStyle/>
                    <a:p>
                      <a:pPr marL="68580">
                        <a:lnSpc>
                          <a:spcPct val="100000"/>
                        </a:lnSpc>
                        <a:spcBef>
                          <a:spcPts val="735"/>
                        </a:spcBef>
                      </a:pPr>
                      <a:r>
                        <a:rPr sz="700" spc="-10" dirty="0">
                          <a:solidFill>
                            <a:srgbClr val="161616"/>
                          </a:solidFill>
                          <a:latin typeface="Arial"/>
                          <a:cs typeface="Arial"/>
                        </a:rPr>
                        <a:t>Section</a:t>
                      </a:r>
                      <a:endParaRPr sz="7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318135" indent="-3175">
                        <a:lnSpc>
                          <a:spcPct val="135200"/>
                        </a:lnSpc>
                        <a:spcBef>
                          <a:spcPts val="400"/>
                        </a:spcBef>
                      </a:pPr>
                      <a:r>
                        <a:rPr sz="700" spc="-90" dirty="0">
                          <a:solidFill>
                            <a:srgbClr val="161616"/>
                          </a:solidFill>
                          <a:latin typeface="Arial"/>
                          <a:cs typeface="Arial"/>
                        </a:rPr>
                        <a:t>SR</a:t>
                      </a:r>
                      <a:r>
                        <a:rPr sz="700" spc="25" dirty="0">
                          <a:solidFill>
                            <a:srgbClr val="161616"/>
                          </a:solidFill>
                          <a:latin typeface="Arial"/>
                          <a:cs typeface="Arial"/>
                        </a:rPr>
                        <a:t> </a:t>
                      </a:r>
                      <a:r>
                        <a:rPr sz="700" spc="-10" dirty="0">
                          <a:solidFill>
                            <a:srgbClr val="161616"/>
                          </a:solidFill>
                          <a:latin typeface="Arial"/>
                          <a:cs typeface="Arial"/>
                        </a:rPr>
                        <a:t>Specified Speed</a:t>
                      </a:r>
                      <a:endParaRPr sz="700">
                        <a:latin typeface="Arial"/>
                        <a:cs typeface="Arial"/>
                      </a:endParaRPr>
                    </a:p>
                  </a:txBody>
                  <a:tcPr marL="0" marR="0" marT="32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35"/>
                        </a:spcBef>
                      </a:pPr>
                      <a:r>
                        <a:rPr sz="700" spc="-60" dirty="0">
                          <a:solidFill>
                            <a:srgbClr val="161616"/>
                          </a:solidFill>
                          <a:latin typeface="Arial"/>
                          <a:cs typeface="Arial"/>
                        </a:rPr>
                        <a:t>START</a:t>
                      </a:r>
                      <a:r>
                        <a:rPr sz="700" spc="40" dirty="0">
                          <a:solidFill>
                            <a:srgbClr val="161616"/>
                          </a:solidFill>
                          <a:latin typeface="Arial"/>
                          <a:cs typeface="Arial"/>
                        </a:rPr>
                        <a:t> </a:t>
                      </a:r>
                      <a:r>
                        <a:rPr sz="700" spc="-20" dirty="0">
                          <a:solidFill>
                            <a:srgbClr val="161616"/>
                          </a:solidFill>
                          <a:latin typeface="Arial"/>
                          <a:cs typeface="Arial"/>
                        </a:rPr>
                        <a:t>FROM</a:t>
                      </a:r>
                      <a:endParaRPr sz="7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735"/>
                        </a:spcBef>
                      </a:pPr>
                      <a:r>
                        <a:rPr sz="700" dirty="0">
                          <a:solidFill>
                            <a:srgbClr val="161616"/>
                          </a:solidFill>
                          <a:latin typeface="Arial"/>
                          <a:cs typeface="Arial"/>
                        </a:rPr>
                        <a:t>END</a:t>
                      </a:r>
                      <a:r>
                        <a:rPr sz="700" spc="10" dirty="0">
                          <a:solidFill>
                            <a:srgbClr val="161616"/>
                          </a:solidFill>
                          <a:latin typeface="Arial"/>
                          <a:cs typeface="Arial"/>
                        </a:rPr>
                        <a:t> </a:t>
                      </a:r>
                      <a:r>
                        <a:rPr sz="700" spc="-25" dirty="0">
                          <a:solidFill>
                            <a:srgbClr val="161616"/>
                          </a:solidFill>
                          <a:latin typeface="Arial"/>
                          <a:cs typeface="Arial"/>
                        </a:rPr>
                        <a:t>AT</a:t>
                      </a:r>
                      <a:endParaRPr sz="700">
                        <a:latin typeface="Arial"/>
                        <a:cs typeface="Arial"/>
                      </a:endParaRPr>
                    </a:p>
                  </a:txBody>
                  <a:tcPr marL="0" marR="0" marT="59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362585" indent="1905">
                        <a:lnSpc>
                          <a:spcPct val="137700"/>
                        </a:lnSpc>
                        <a:spcBef>
                          <a:spcPts val="375"/>
                        </a:spcBef>
                      </a:pPr>
                      <a:r>
                        <a:rPr sz="700" spc="-20" dirty="0">
                          <a:solidFill>
                            <a:srgbClr val="161616"/>
                          </a:solidFill>
                          <a:latin typeface="Arial"/>
                          <a:cs typeface="Arial"/>
                        </a:rPr>
                        <a:t>AVG </a:t>
                      </a:r>
                      <a:r>
                        <a:rPr sz="700" spc="-10" dirty="0">
                          <a:solidFill>
                            <a:srgbClr val="161616"/>
                          </a:solidFill>
                          <a:latin typeface="Arial"/>
                          <a:cs typeface="Arial"/>
                        </a:rPr>
                        <a:t>Speed Observed</a:t>
                      </a:r>
                      <a:endParaRPr sz="700">
                        <a:latin typeface="Arial"/>
                        <a:cs typeface="Arial"/>
                      </a:endParaRPr>
                    </a:p>
                  </a:txBody>
                  <a:tcPr marL="0" marR="0" marT="3054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660" marR="471170" indent="3175">
                        <a:lnSpc>
                          <a:spcPct val="137700"/>
                        </a:lnSpc>
                        <a:spcBef>
                          <a:spcPts val="375"/>
                        </a:spcBef>
                      </a:pPr>
                      <a:r>
                        <a:rPr sz="700" spc="-10" dirty="0">
                          <a:solidFill>
                            <a:srgbClr val="161616"/>
                          </a:solidFill>
                          <a:latin typeface="Arial"/>
                          <a:cs typeface="Arial"/>
                        </a:rPr>
                        <a:t>Distance </a:t>
                      </a:r>
                      <a:r>
                        <a:rPr sz="700" spc="-10" dirty="0">
                          <a:solidFill>
                            <a:srgbClr val="030303"/>
                          </a:solidFill>
                          <a:latin typeface="Arial"/>
                          <a:cs typeface="Arial"/>
                        </a:rPr>
                        <a:t>Trave</a:t>
                      </a:r>
                      <a:r>
                        <a:rPr sz="700" spc="-10" dirty="0">
                          <a:solidFill>
                            <a:srgbClr val="3D3D3D"/>
                          </a:solidFill>
                          <a:latin typeface="Arial"/>
                          <a:cs typeface="Arial"/>
                        </a:rPr>
                        <a:t>ll</a:t>
                      </a:r>
                      <a:r>
                        <a:rPr sz="700" spc="-10" dirty="0">
                          <a:solidFill>
                            <a:srgbClr val="161616"/>
                          </a:solidFill>
                          <a:latin typeface="Arial"/>
                          <a:cs typeface="Arial"/>
                        </a:rPr>
                        <a:t>ed</a:t>
                      </a:r>
                      <a:endParaRPr sz="700">
                        <a:latin typeface="Arial"/>
                        <a:cs typeface="Arial"/>
                      </a:endParaRPr>
                    </a:p>
                  </a:txBody>
                  <a:tcPr marL="0" marR="0" marT="3054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493">
                <a:tc>
                  <a:txBody>
                    <a:bodyPr/>
                    <a:lstStyle/>
                    <a:p>
                      <a:pPr marL="69850">
                        <a:lnSpc>
                          <a:spcPct val="100000"/>
                        </a:lnSpc>
                        <a:spcBef>
                          <a:spcPts val="760"/>
                        </a:spcBef>
                      </a:pPr>
                      <a:r>
                        <a:rPr sz="700" dirty="0">
                          <a:solidFill>
                            <a:srgbClr val="2B2B2B"/>
                          </a:solidFill>
                          <a:latin typeface="Arial"/>
                          <a:cs typeface="Arial"/>
                        </a:rPr>
                        <a:t>-</a:t>
                      </a:r>
                      <a:r>
                        <a:rPr sz="700" spc="-50" dirty="0">
                          <a:solidFill>
                            <a:srgbClr val="2B2B2B"/>
                          </a:solidFill>
                          <a:latin typeface="Arial"/>
                          <a:cs typeface="Arial"/>
                        </a:rPr>
                        <a:t>-</a:t>
                      </a:r>
                      <a:endParaRPr sz="700">
                        <a:latin typeface="Arial"/>
                        <a:cs typeface="Arial"/>
                      </a:endParaRPr>
                    </a:p>
                  </a:txBody>
                  <a:tcPr marL="0" marR="0" marT="619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760"/>
                        </a:spcBef>
                      </a:pPr>
                      <a:r>
                        <a:rPr sz="700" dirty="0">
                          <a:solidFill>
                            <a:srgbClr val="3D3D3D"/>
                          </a:solidFill>
                          <a:latin typeface="Arial"/>
                          <a:cs typeface="Arial"/>
                        </a:rPr>
                        <a:t>-</a:t>
                      </a:r>
                      <a:r>
                        <a:rPr sz="700" spc="-50" dirty="0">
                          <a:solidFill>
                            <a:srgbClr val="3D3D3D"/>
                          </a:solidFill>
                          <a:latin typeface="Arial"/>
                          <a:cs typeface="Arial"/>
                        </a:rPr>
                        <a:t>-</a:t>
                      </a:r>
                      <a:endParaRPr sz="700">
                        <a:latin typeface="Arial"/>
                        <a:cs typeface="Arial"/>
                      </a:endParaRPr>
                    </a:p>
                  </a:txBody>
                  <a:tcPr marL="0" marR="0" marT="619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484"/>
                        </a:spcBef>
                      </a:pPr>
                      <a:r>
                        <a:rPr sz="700" spc="-75" dirty="0">
                          <a:solidFill>
                            <a:srgbClr val="3D3D3D"/>
                          </a:solidFill>
                          <a:latin typeface="Arial"/>
                          <a:cs typeface="Arial"/>
                        </a:rPr>
                        <a:t>-</a:t>
                      </a:r>
                      <a:r>
                        <a:rPr sz="700" spc="-50" dirty="0">
                          <a:solidFill>
                            <a:srgbClr val="3D3D3D"/>
                          </a:solidFill>
                          <a:latin typeface="Arial"/>
                          <a:cs typeface="Arial"/>
                        </a:rPr>
                        <a:t>-</a:t>
                      </a:r>
                      <a:endParaRPr sz="700">
                        <a:latin typeface="Arial"/>
                        <a:cs typeface="Arial"/>
                      </a:endParaRPr>
                    </a:p>
                  </a:txBody>
                  <a:tcPr marL="0" marR="0" marT="3950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760"/>
                        </a:spcBef>
                      </a:pPr>
                      <a:r>
                        <a:rPr sz="700" dirty="0">
                          <a:solidFill>
                            <a:srgbClr val="3D3D3D"/>
                          </a:solidFill>
                          <a:latin typeface="Arial"/>
                          <a:cs typeface="Arial"/>
                        </a:rPr>
                        <a:t>-</a:t>
                      </a:r>
                      <a:r>
                        <a:rPr sz="700" spc="-50" dirty="0">
                          <a:solidFill>
                            <a:srgbClr val="3D3D3D"/>
                          </a:solidFill>
                          <a:latin typeface="Arial"/>
                          <a:cs typeface="Arial"/>
                        </a:rPr>
                        <a:t>-</a:t>
                      </a:r>
                      <a:endParaRPr sz="700">
                        <a:latin typeface="Arial"/>
                        <a:cs typeface="Arial"/>
                      </a:endParaRPr>
                    </a:p>
                  </a:txBody>
                  <a:tcPr marL="0" marR="0" marT="619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8105">
                        <a:lnSpc>
                          <a:spcPct val="100000"/>
                        </a:lnSpc>
                        <a:spcBef>
                          <a:spcPts val="365"/>
                        </a:spcBef>
                      </a:pPr>
                      <a:r>
                        <a:rPr sz="700" spc="-25" dirty="0">
                          <a:solidFill>
                            <a:srgbClr val="3D3D3D"/>
                          </a:solidFill>
                          <a:latin typeface="Arial"/>
                          <a:cs typeface="Arial"/>
                        </a:rPr>
                        <a:t>**</a:t>
                      </a:r>
                      <a:endParaRPr sz="700">
                        <a:latin typeface="Arial"/>
                        <a:cs typeface="Arial"/>
                      </a:endParaRPr>
                    </a:p>
                  </a:txBody>
                  <a:tcPr marL="0" marR="0" marT="297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1280">
                        <a:lnSpc>
                          <a:spcPct val="100000"/>
                        </a:lnSpc>
                        <a:spcBef>
                          <a:spcPts val="365"/>
                        </a:spcBef>
                      </a:pPr>
                      <a:r>
                        <a:rPr sz="700" spc="-25" dirty="0">
                          <a:solidFill>
                            <a:srgbClr val="2B2B2B"/>
                          </a:solidFill>
                          <a:latin typeface="Arial"/>
                          <a:cs typeface="Arial"/>
                        </a:rPr>
                        <a:t>**</a:t>
                      </a:r>
                      <a:endParaRPr sz="700">
                        <a:latin typeface="Arial"/>
                        <a:cs typeface="Arial"/>
                      </a:endParaRPr>
                    </a:p>
                  </a:txBody>
                  <a:tcPr marL="0" marR="0" marT="297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7" name="object 7"/>
          <p:cNvSpPr txBox="1"/>
          <p:nvPr/>
        </p:nvSpPr>
        <p:spPr>
          <a:xfrm>
            <a:off x="4734346" y="218246"/>
            <a:ext cx="1283635" cy="101928"/>
          </a:xfrm>
          <a:prstGeom prst="rect">
            <a:avLst/>
          </a:prstGeom>
        </p:spPr>
        <p:txBody>
          <a:bodyPr vert="horz" wrap="square" lIns="0" tIns="9502" rIns="0" bIns="0" rtlCol="0">
            <a:spAutoFit/>
          </a:bodyPr>
          <a:lstStyle/>
          <a:p>
            <a:pPr marL="9502">
              <a:spcBef>
                <a:spcPts val="75"/>
              </a:spcBef>
            </a:pPr>
            <a:r>
              <a:rPr sz="600" dirty="0">
                <a:solidFill>
                  <a:srgbClr val="285BBA"/>
                </a:solidFill>
                <a:latin typeface="Arial"/>
                <a:cs typeface="Arial"/>
              </a:rPr>
              <a:t>LP</a:t>
            </a:r>
            <a:r>
              <a:rPr sz="600" spc="135" dirty="0">
                <a:solidFill>
                  <a:srgbClr val="285BBA"/>
                </a:solidFill>
                <a:latin typeface="Arial"/>
                <a:cs typeface="Arial"/>
              </a:rPr>
              <a:t> </a:t>
            </a:r>
            <a:r>
              <a:rPr sz="600" dirty="0">
                <a:solidFill>
                  <a:srgbClr val="1354C6"/>
                </a:solidFill>
                <a:latin typeface="Arial"/>
                <a:cs typeface="Arial"/>
              </a:rPr>
              <a:t>PERFORMANCE</a:t>
            </a:r>
            <a:r>
              <a:rPr sz="600" spc="236" dirty="0">
                <a:solidFill>
                  <a:srgbClr val="1354C6"/>
                </a:solidFill>
                <a:latin typeface="Arial"/>
                <a:cs typeface="Arial"/>
              </a:rPr>
              <a:t> </a:t>
            </a:r>
            <a:r>
              <a:rPr sz="600" spc="-7" dirty="0">
                <a:solidFill>
                  <a:srgbClr val="285BBA"/>
                </a:solidFill>
                <a:latin typeface="Arial"/>
                <a:cs typeface="Arial"/>
              </a:rPr>
              <a:t>REPORT</a:t>
            </a:r>
            <a:endParaRPr sz="600">
              <a:latin typeface="Arial"/>
              <a:cs typeface="Arial"/>
            </a:endParaRPr>
          </a:p>
        </p:txBody>
      </p:sp>
      <p:sp>
        <p:nvSpPr>
          <p:cNvPr id="8" name="object 8"/>
          <p:cNvSpPr txBox="1"/>
          <p:nvPr/>
        </p:nvSpPr>
        <p:spPr>
          <a:xfrm>
            <a:off x="662451" y="594578"/>
            <a:ext cx="6190119" cy="332760"/>
          </a:xfrm>
          <a:prstGeom prst="rect">
            <a:avLst/>
          </a:prstGeom>
        </p:spPr>
        <p:txBody>
          <a:bodyPr vert="horz" wrap="square" lIns="0" tIns="9502" rIns="0" bIns="0" rtlCol="0">
            <a:spAutoFit/>
          </a:bodyPr>
          <a:lstStyle/>
          <a:p>
            <a:pPr marL="9502">
              <a:spcBef>
                <a:spcPts val="75"/>
              </a:spcBef>
            </a:pPr>
            <a:r>
              <a:rPr sz="2100" b="1" spc="-79" dirty="0">
                <a:solidFill>
                  <a:srgbClr val="1354C6"/>
                </a:solidFill>
                <a:latin typeface="Arial"/>
                <a:cs typeface="Arial"/>
              </a:rPr>
              <a:t>SPEEDOMETER</a:t>
            </a:r>
            <a:r>
              <a:rPr sz="2100" b="1" spc="64" dirty="0">
                <a:solidFill>
                  <a:srgbClr val="1354C6"/>
                </a:solidFill>
                <a:latin typeface="Arial"/>
                <a:cs typeface="Arial"/>
              </a:rPr>
              <a:t> </a:t>
            </a:r>
            <a:r>
              <a:rPr sz="2100" b="1" spc="-112">
                <a:solidFill>
                  <a:srgbClr val="1354C6"/>
                </a:solidFill>
                <a:latin typeface="Arial"/>
                <a:cs typeface="Arial"/>
              </a:rPr>
              <a:t>DATA</a:t>
            </a:r>
            <a:r>
              <a:rPr sz="2100" b="1" spc="22">
                <a:solidFill>
                  <a:srgbClr val="1354C6"/>
                </a:solidFill>
                <a:latin typeface="Arial"/>
                <a:cs typeface="Arial"/>
              </a:rPr>
              <a:t> </a:t>
            </a:r>
            <a:r>
              <a:rPr sz="2100" b="1" spc="-97" smtClean="0">
                <a:solidFill>
                  <a:srgbClr val="1354C6"/>
                </a:solidFill>
                <a:latin typeface="Arial"/>
                <a:cs typeface="Arial"/>
              </a:rPr>
              <a:t>ANALYSIS</a:t>
            </a:r>
            <a:r>
              <a:rPr lang="en-US" sz="2100" b="1" spc="-97" dirty="0" smtClean="0">
                <a:solidFill>
                  <a:srgbClr val="1354C6"/>
                </a:solidFill>
                <a:latin typeface="Arial"/>
                <a:cs typeface="Arial"/>
              </a:rPr>
              <a:t>-4</a:t>
            </a:r>
            <a:endParaRPr sz="2100">
              <a:latin typeface="Arial"/>
              <a:cs typeface="Arial"/>
            </a:endParaRPr>
          </a:p>
        </p:txBody>
      </p:sp>
      <p:sp>
        <p:nvSpPr>
          <p:cNvPr id="9" name="object 9"/>
          <p:cNvSpPr txBox="1"/>
          <p:nvPr/>
        </p:nvSpPr>
        <p:spPr>
          <a:xfrm>
            <a:off x="656789" y="917941"/>
            <a:ext cx="2336498" cy="547595"/>
          </a:xfrm>
          <a:prstGeom prst="rect">
            <a:avLst/>
          </a:prstGeom>
        </p:spPr>
        <p:txBody>
          <a:bodyPr vert="horz" wrap="square" lIns="0" tIns="62239" rIns="0" bIns="0" rtlCol="0">
            <a:spAutoFit/>
          </a:bodyPr>
          <a:lstStyle/>
          <a:p>
            <a:pPr marL="9502">
              <a:spcBef>
                <a:spcPts val="490"/>
              </a:spcBef>
            </a:pPr>
            <a:r>
              <a:rPr sz="800" dirty="0">
                <a:solidFill>
                  <a:srgbClr val="030303"/>
                </a:solidFill>
                <a:latin typeface="Arial"/>
                <a:cs typeface="Arial"/>
              </a:rPr>
              <a:t>Journey</a:t>
            </a:r>
            <a:r>
              <a:rPr sz="800" spc="97" dirty="0">
                <a:solidFill>
                  <a:srgbClr val="030303"/>
                </a:solidFill>
                <a:latin typeface="Arial"/>
                <a:cs typeface="Arial"/>
              </a:rPr>
              <a:t> </a:t>
            </a:r>
            <a:r>
              <a:rPr sz="800" dirty="0">
                <a:solidFill>
                  <a:srgbClr val="030303"/>
                </a:solidFill>
                <a:latin typeface="Arial"/>
                <a:cs typeface="Arial"/>
              </a:rPr>
              <a:t>Date:</a:t>
            </a:r>
            <a:r>
              <a:rPr sz="800" spc="26" dirty="0">
                <a:solidFill>
                  <a:srgbClr val="030303"/>
                </a:solidFill>
                <a:latin typeface="Arial"/>
                <a:cs typeface="Arial"/>
              </a:rPr>
              <a:t> </a:t>
            </a:r>
            <a:r>
              <a:rPr sz="800" b="1" spc="-7" dirty="0">
                <a:solidFill>
                  <a:srgbClr val="030303"/>
                </a:solidFill>
                <a:latin typeface="Arial"/>
                <a:cs typeface="Arial"/>
              </a:rPr>
              <a:t>15.12..2024</a:t>
            </a:r>
            <a:endParaRPr sz="800">
              <a:latin typeface="Arial"/>
              <a:cs typeface="Arial"/>
            </a:endParaRPr>
          </a:p>
          <a:p>
            <a:pPr marL="9977">
              <a:spcBef>
                <a:spcPts val="453"/>
              </a:spcBef>
            </a:pPr>
            <a:r>
              <a:rPr sz="800" smtClean="0">
                <a:solidFill>
                  <a:srgbClr val="030303"/>
                </a:solidFill>
                <a:latin typeface="Arial"/>
                <a:cs typeface="Arial"/>
              </a:rPr>
              <a:t>Train</a:t>
            </a:r>
            <a:r>
              <a:rPr sz="800" spc="67" smtClean="0">
                <a:solidFill>
                  <a:srgbClr val="030303"/>
                </a:solidFill>
                <a:latin typeface="Arial"/>
                <a:cs typeface="Arial"/>
              </a:rPr>
              <a:t> </a:t>
            </a:r>
            <a:r>
              <a:rPr sz="800" dirty="0">
                <a:solidFill>
                  <a:srgbClr val="161616"/>
                </a:solidFill>
                <a:latin typeface="Arial"/>
                <a:cs typeface="Arial"/>
              </a:rPr>
              <a:t>No.</a:t>
            </a:r>
            <a:r>
              <a:rPr sz="800" spc="56" dirty="0">
                <a:solidFill>
                  <a:srgbClr val="161616"/>
                </a:solidFill>
                <a:latin typeface="Arial"/>
                <a:cs typeface="Arial"/>
              </a:rPr>
              <a:t> </a:t>
            </a:r>
            <a:r>
              <a:rPr sz="800" b="1" dirty="0">
                <a:solidFill>
                  <a:srgbClr val="030303"/>
                </a:solidFill>
                <a:latin typeface="Arial"/>
                <a:cs typeface="Arial"/>
              </a:rPr>
              <a:t>22453</a:t>
            </a:r>
            <a:r>
              <a:rPr sz="800" b="1" spc="45" dirty="0">
                <a:solidFill>
                  <a:srgbClr val="030303"/>
                </a:solidFill>
                <a:latin typeface="Arial"/>
                <a:cs typeface="Arial"/>
              </a:rPr>
              <a:t> </a:t>
            </a:r>
            <a:r>
              <a:rPr sz="800" b="1" spc="-15" dirty="0">
                <a:solidFill>
                  <a:srgbClr val="030303"/>
                </a:solidFill>
                <a:latin typeface="Arial"/>
                <a:cs typeface="Arial"/>
              </a:rPr>
              <a:t>(CHG)</a:t>
            </a:r>
            <a:endParaRPr sz="800">
              <a:latin typeface="Arial"/>
              <a:cs typeface="Arial"/>
            </a:endParaRPr>
          </a:p>
          <a:p>
            <a:pPr marL="12828">
              <a:spcBef>
                <a:spcPts val="378"/>
              </a:spcBef>
            </a:pPr>
            <a:r>
              <a:rPr sz="800" dirty="0">
                <a:solidFill>
                  <a:srgbClr val="030303"/>
                </a:solidFill>
                <a:latin typeface="Arial"/>
                <a:cs typeface="Arial"/>
              </a:rPr>
              <a:t>Remarks:</a:t>
            </a:r>
            <a:r>
              <a:rPr sz="800" spc="82" dirty="0">
                <a:solidFill>
                  <a:srgbClr val="030303"/>
                </a:solidFill>
                <a:latin typeface="Arial"/>
                <a:cs typeface="Arial"/>
              </a:rPr>
              <a:t> </a:t>
            </a:r>
            <a:r>
              <a:rPr sz="800" b="1" dirty="0">
                <a:solidFill>
                  <a:srgbClr val="030303"/>
                </a:solidFill>
                <a:latin typeface="Arial"/>
                <a:cs typeface="Arial"/>
              </a:rPr>
              <a:t>TKD/WAP-</a:t>
            </a:r>
            <a:r>
              <a:rPr sz="800" b="1" spc="-37" dirty="0">
                <a:solidFill>
                  <a:srgbClr val="030303"/>
                </a:solidFill>
                <a:latin typeface="Arial"/>
                <a:cs typeface="Arial"/>
              </a:rPr>
              <a:t>4</a:t>
            </a:r>
            <a:endParaRPr sz="800">
              <a:latin typeface="Arial"/>
              <a:cs typeface="Arial"/>
            </a:endParaRPr>
          </a:p>
        </p:txBody>
      </p:sp>
      <p:sp>
        <p:nvSpPr>
          <p:cNvPr id="10" name="object 10"/>
          <p:cNvSpPr txBox="1"/>
          <p:nvPr/>
        </p:nvSpPr>
        <p:spPr>
          <a:xfrm>
            <a:off x="3398493" y="917941"/>
            <a:ext cx="1879841" cy="547595"/>
          </a:xfrm>
          <a:prstGeom prst="rect">
            <a:avLst/>
          </a:prstGeom>
        </p:spPr>
        <p:txBody>
          <a:bodyPr vert="horz" wrap="square" lIns="0" tIns="62239" rIns="0" bIns="0" rtlCol="0">
            <a:spAutoFit/>
          </a:bodyPr>
          <a:lstStyle/>
          <a:p>
            <a:pPr marL="12828">
              <a:spcBef>
                <a:spcPts val="490"/>
              </a:spcBef>
            </a:pPr>
            <a:r>
              <a:rPr sz="800" dirty="0">
                <a:solidFill>
                  <a:srgbClr val="030303"/>
                </a:solidFill>
                <a:latin typeface="Arial"/>
                <a:cs typeface="Arial"/>
              </a:rPr>
              <a:t>Report</a:t>
            </a:r>
            <a:r>
              <a:rPr sz="800" spc="71" dirty="0">
                <a:solidFill>
                  <a:srgbClr val="030303"/>
                </a:solidFill>
                <a:latin typeface="Arial"/>
                <a:cs typeface="Arial"/>
              </a:rPr>
              <a:t> </a:t>
            </a:r>
            <a:r>
              <a:rPr sz="800" dirty="0">
                <a:solidFill>
                  <a:srgbClr val="030303"/>
                </a:solidFill>
                <a:latin typeface="Arial"/>
                <a:cs typeface="Arial"/>
              </a:rPr>
              <a:t>ID:</a:t>
            </a:r>
            <a:r>
              <a:rPr sz="800" spc="4" dirty="0">
                <a:solidFill>
                  <a:srgbClr val="030303"/>
                </a:solidFill>
                <a:latin typeface="Arial"/>
                <a:cs typeface="Arial"/>
              </a:rPr>
              <a:t> </a:t>
            </a:r>
            <a:r>
              <a:rPr sz="800" b="1" spc="30" dirty="0">
                <a:solidFill>
                  <a:srgbClr val="030303"/>
                </a:solidFill>
                <a:latin typeface="Arial"/>
                <a:cs typeface="Arial"/>
              </a:rPr>
              <a:t>151224/10610</a:t>
            </a:r>
            <a:endParaRPr sz="800">
              <a:latin typeface="Arial"/>
              <a:cs typeface="Arial"/>
            </a:endParaRPr>
          </a:p>
          <a:p>
            <a:pPr marL="13303">
              <a:spcBef>
                <a:spcPts val="453"/>
              </a:spcBef>
            </a:pPr>
            <a:r>
              <a:rPr sz="800" smtClean="0">
                <a:solidFill>
                  <a:srgbClr val="030303"/>
                </a:solidFill>
                <a:latin typeface="Arial"/>
                <a:cs typeface="Arial"/>
              </a:rPr>
              <a:t>Loco</a:t>
            </a:r>
            <a:r>
              <a:rPr sz="800" spc="75" smtClean="0">
                <a:solidFill>
                  <a:srgbClr val="030303"/>
                </a:solidFill>
                <a:latin typeface="Arial"/>
                <a:cs typeface="Arial"/>
              </a:rPr>
              <a:t> </a:t>
            </a:r>
            <a:r>
              <a:rPr sz="800" dirty="0">
                <a:solidFill>
                  <a:srgbClr val="030303"/>
                </a:solidFill>
                <a:latin typeface="Arial"/>
                <a:cs typeface="Arial"/>
              </a:rPr>
              <a:t>Number:</a:t>
            </a:r>
            <a:r>
              <a:rPr sz="800" spc="101" dirty="0">
                <a:solidFill>
                  <a:srgbClr val="030303"/>
                </a:solidFill>
                <a:latin typeface="Arial"/>
                <a:cs typeface="Arial"/>
              </a:rPr>
              <a:t> </a:t>
            </a:r>
            <a:r>
              <a:rPr sz="800" b="1" spc="-7" dirty="0">
                <a:solidFill>
                  <a:srgbClr val="030303"/>
                </a:solidFill>
                <a:latin typeface="Arial"/>
                <a:cs typeface="Arial"/>
              </a:rPr>
              <a:t>22688</a:t>
            </a:r>
            <a:endParaRPr sz="800">
              <a:latin typeface="Arial"/>
              <a:cs typeface="Arial"/>
            </a:endParaRPr>
          </a:p>
          <a:p>
            <a:pPr marL="9502">
              <a:spcBef>
                <a:spcPts val="359"/>
              </a:spcBef>
            </a:pPr>
            <a:r>
              <a:rPr sz="800" dirty="0">
                <a:solidFill>
                  <a:srgbClr val="030303"/>
                </a:solidFill>
                <a:latin typeface="Arial"/>
                <a:cs typeface="Arial"/>
              </a:rPr>
              <a:t>Section:</a:t>
            </a:r>
            <a:r>
              <a:rPr sz="800" spc="123" dirty="0">
                <a:solidFill>
                  <a:srgbClr val="030303"/>
                </a:solidFill>
                <a:latin typeface="Arial"/>
                <a:cs typeface="Arial"/>
              </a:rPr>
              <a:t> </a:t>
            </a:r>
            <a:r>
              <a:rPr sz="800" b="1" dirty="0">
                <a:solidFill>
                  <a:srgbClr val="030303"/>
                </a:solidFill>
                <a:latin typeface="Arial"/>
                <a:cs typeface="Arial"/>
              </a:rPr>
              <a:t>MTC-MB</a:t>
            </a:r>
            <a:r>
              <a:rPr sz="800" b="1" spc="146" dirty="0">
                <a:solidFill>
                  <a:srgbClr val="030303"/>
                </a:solidFill>
                <a:latin typeface="Arial"/>
                <a:cs typeface="Arial"/>
              </a:rPr>
              <a:t> </a:t>
            </a:r>
            <a:r>
              <a:rPr sz="800" b="1" spc="-7" dirty="0">
                <a:solidFill>
                  <a:srgbClr val="030303"/>
                </a:solidFill>
                <a:latin typeface="Arial"/>
                <a:cs typeface="Arial"/>
              </a:rPr>
              <a:t>LAXVEN</a:t>
            </a:r>
            <a:endParaRPr sz="800">
              <a:latin typeface="Arial"/>
              <a:cs typeface="Arial"/>
            </a:endParaRPr>
          </a:p>
        </p:txBody>
      </p:sp>
      <p:sp>
        <p:nvSpPr>
          <p:cNvPr id="11" name="object 11"/>
          <p:cNvSpPr txBox="1"/>
          <p:nvPr/>
        </p:nvSpPr>
        <p:spPr>
          <a:xfrm>
            <a:off x="658971" y="2836965"/>
            <a:ext cx="821004" cy="101928"/>
          </a:xfrm>
          <a:prstGeom prst="rect">
            <a:avLst/>
          </a:prstGeom>
        </p:spPr>
        <p:txBody>
          <a:bodyPr vert="horz" wrap="square" lIns="0" tIns="9502" rIns="0" bIns="0" rtlCol="0">
            <a:spAutoFit/>
          </a:bodyPr>
          <a:lstStyle/>
          <a:p>
            <a:pPr marL="9502">
              <a:spcBef>
                <a:spcPts val="75"/>
              </a:spcBef>
            </a:pPr>
            <a:r>
              <a:rPr sz="600" dirty="0">
                <a:solidFill>
                  <a:srgbClr val="161616"/>
                </a:solidFill>
                <a:latin typeface="Arial"/>
                <a:cs typeface="Arial"/>
              </a:rPr>
              <a:t>BPT@</a:t>
            </a:r>
            <a:r>
              <a:rPr sz="600" spc="195" dirty="0">
                <a:solidFill>
                  <a:srgbClr val="161616"/>
                </a:solidFill>
                <a:latin typeface="Arial"/>
                <a:cs typeface="Arial"/>
              </a:rPr>
              <a:t> </a:t>
            </a:r>
            <a:r>
              <a:rPr sz="600" dirty="0">
                <a:solidFill>
                  <a:srgbClr val="161616"/>
                </a:solidFill>
                <a:latin typeface="Arial"/>
                <a:cs typeface="Arial"/>
              </a:rPr>
              <a:t>7:14:36</a:t>
            </a:r>
            <a:r>
              <a:rPr sz="600" spc="108" dirty="0">
                <a:solidFill>
                  <a:srgbClr val="161616"/>
                </a:solidFill>
                <a:latin typeface="Arial"/>
                <a:cs typeface="Arial"/>
              </a:rPr>
              <a:t> </a:t>
            </a:r>
            <a:r>
              <a:rPr sz="600" spc="30" dirty="0">
                <a:solidFill>
                  <a:srgbClr val="161616"/>
                </a:solidFill>
                <a:latin typeface="Arial"/>
                <a:cs typeface="Arial"/>
              </a:rPr>
              <a:t>AM</a:t>
            </a:r>
            <a:endParaRPr sz="600">
              <a:latin typeface="Arial"/>
              <a:cs typeface="Arial"/>
            </a:endParaRPr>
          </a:p>
        </p:txBody>
      </p:sp>
      <p:sp>
        <p:nvSpPr>
          <p:cNvPr id="12" name="object 12"/>
          <p:cNvSpPr txBox="1"/>
          <p:nvPr/>
        </p:nvSpPr>
        <p:spPr>
          <a:xfrm>
            <a:off x="1995412" y="2838922"/>
            <a:ext cx="912228" cy="101928"/>
          </a:xfrm>
          <a:prstGeom prst="rect">
            <a:avLst/>
          </a:prstGeom>
        </p:spPr>
        <p:txBody>
          <a:bodyPr vert="horz" wrap="square" lIns="0" tIns="9502" rIns="0" bIns="0" rtlCol="0">
            <a:spAutoFit/>
          </a:bodyPr>
          <a:lstStyle/>
          <a:p>
            <a:pPr marL="9502">
              <a:spcBef>
                <a:spcPts val="75"/>
              </a:spcBef>
            </a:pPr>
            <a:r>
              <a:rPr sz="600" spc="-41" dirty="0">
                <a:solidFill>
                  <a:srgbClr val="161616"/>
                </a:solidFill>
                <a:latin typeface="Arial"/>
                <a:cs typeface="Arial"/>
              </a:rPr>
              <a:t>SPEED</a:t>
            </a:r>
            <a:r>
              <a:rPr sz="600" spc="30" dirty="0">
                <a:solidFill>
                  <a:srgbClr val="161616"/>
                </a:solidFill>
                <a:latin typeface="Arial"/>
                <a:cs typeface="Arial"/>
              </a:rPr>
              <a:t> </a:t>
            </a:r>
            <a:r>
              <a:rPr sz="600" spc="-7" dirty="0">
                <a:solidFill>
                  <a:srgbClr val="030303"/>
                </a:solidFill>
                <a:latin typeface="Arial"/>
                <a:cs typeface="Arial"/>
              </a:rPr>
              <a:t>DROP:</a:t>
            </a:r>
            <a:r>
              <a:rPr sz="600" spc="45" dirty="0">
                <a:solidFill>
                  <a:srgbClr val="030303"/>
                </a:solidFill>
                <a:latin typeface="Arial"/>
                <a:cs typeface="Arial"/>
              </a:rPr>
              <a:t> </a:t>
            </a:r>
            <a:r>
              <a:rPr sz="600" dirty="0">
                <a:solidFill>
                  <a:srgbClr val="161616"/>
                </a:solidFill>
                <a:latin typeface="Arial"/>
                <a:cs typeface="Arial"/>
              </a:rPr>
              <a:t>59</a:t>
            </a:r>
            <a:r>
              <a:rPr sz="600" spc="-7" dirty="0">
                <a:solidFill>
                  <a:srgbClr val="161616"/>
                </a:solidFill>
                <a:latin typeface="Arial"/>
                <a:cs typeface="Arial"/>
              </a:rPr>
              <a:t> </a:t>
            </a:r>
            <a:r>
              <a:rPr sz="600" dirty="0">
                <a:solidFill>
                  <a:srgbClr val="3D3D3D"/>
                </a:solidFill>
                <a:latin typeface="Arial"/>
                <a:cs typeface="Arial"/>
              </a:rPr>
              <a:t>-</a:t>
            </a:r>
            <a:r>
              <a:rPr sz="600" spc="22" dirty="0">
                <a:solidFill>
                  <a:srgbClr val="3D3D3D"/>
                </a:solidFill>
                <a:latin typeface="Arial"/>
                <a:cs typeface="Arial"/>
              </a:rPr>
              <a:t> </a:t>
            </a:r>
            <a:r>
              <a:rPr sz="600" spc="-19" dirty="0">
                <a:solidFill>
                  <a:srgbClr val="161616"/>
                </a:solidFill>
                <a:latin typeface="Arial"/>
                <a:cs typeface="Arial"/>
              </a:rPr>
              <a:t>30</a:t>
            </a:r>
            <a:endParaRPr sz="600">
              <a:latin typeface="Arial"/>
              <a:cs typeface="Arial"/>
            </a:endParaRPr>
          </a:p>
        </p:txBody>
      </p:sp>
      <p:sp>
        <p:nvSpPr>
          <p:cNvPr id="13" name="object 13"/>
          <p:cNvSpPr txBox="1"/>
          <p:nvPr/>
        </p:nvSpPr>
        <p:spPr>
          <a:xfrm>
            <a:off x="3337597" y="2836965"/>
            <a:ext cx="811774" cy="101928"/>
          </a:xfrm>
          <a:prstGeom prst="rect">
            <a:avLst/>
          </a:prstGeom>
        </p:spPr>
        <p:txBody>
          <a:bodyPr vert="horz" wrap="square" lIns="0" tIns="9502" rIns="0" bIns="0" rtlCol="0">
            <a:spAutoFit/>
          </a:bodyPr>
          <a:lstStyle/>
          <a:p>
            <a:pPr marL="9502">
              <a:spcBef>
                <a:spcPts val="75"/>
              </a:spcBef>
            </a:pPr>
            <a:r>
              <a:rPr sz="600" dirty="0">
                <a:solidFill>
                  <a:srgbClr val="161616"/>
                </a:solidFill>
                <a:latin typeface="Arial"/>
                <a:cs typeface="Arial"/>
              </a:rPr>
              <a:t>BFT@</a:t>
            </a:r>
            <a:r>
              <a:rPr sz="600" spc="153" dirty="0">
                <a:solidFill>
                  <a:srgbClr val="161616"/>
                </a:solidFill>
                <a:latin typeface="Arial"/>
                <a:cs typeface="Arial"/>
              </a:rPr>
              <a:t> </a:t>
            </a:r>
            <a:r>
              <a:rPr sz="600" dirty="0">
                <a:solidFill>
                  <a:srgbClr val="161616"/>
                </a:solidFill>
                <a:latin typeface="Arial"/>
                <a:cs typeface="Arial"/>
              </a:rPr>
              <a:t>7:07:17</a:t>
            </a:r>
            <a:r>
              <a:rPr sz="600" spc="127" dirty="0">
                <a:solidFill>
                  <a:srgbClr val="161616"/>
                </a:solidFill>
                <a:latin typeface="Arial"/>
                <a:cs typeface="Arial"/>
              </a:rPr>
              <a:t> </a:t>
            </a:r>
            <a:r>
              <a:rPr sz="600" spc="26" dirty="0">
                <a:solidFill>
                  <a:srgbClr val="161616"/>
                </a:solidFill>
                <a:latin typeface="Arial"/>
                <a:cs typeface="Arial"/>
              </a:rPr>
              <a:t>AM</a:t>
            </a:r>
            <a:endParaRPr sz="600">
              <a:latin typeface="Arial"/>
              <a:cs typeface="Arial"/>
            </a:endParaRPr>
          </a:p>
        </p:txBody>
      </p:sp>
      <p:sp>
        <p:nvSpPr>
          <p:cNvPr id="14" name="object 14"/>
          <p:cNvSpPr txBox="1"/>
          <p:nvPr/>
        </p:nvSpPr>
        <p:spPr>
          <a:xfrm>
            <a:off x="4637159" y="2842568"/>
            <a:ext cx="855214" cy="101928"/>
          </a:xfrm>
          <a:prstGeom prst="rect">
            <a:avLst/>
          </a:prstGeom>
        </p:spPr>
        <p:txBody>
          <a:bodyPr vert="horz" wrap="square" lIns="0" tIns="9502" rIns="0" bIns="0" rtlCol="0">
            <a:spAutoFit/>
          </a:bodyPr>
          <a:lstStyle/>
          <a:p>
            <a:pPr marL="9502">
              <a:spcBef>
                <a:spcPts val="75"/>
              </a:spcBef>
            </a:pPr>
            <a:r>
              <a:rPr sz="600" spc="-37" dirty="0">
                <a:solidFill>
                  <a:srgbClr val="161616"/>
                </a:solidFill>
                <a:latin typeface="Arial"/>
                <a:cs typeface="Arial"/>
              </a:rPr>
              <a:t>SPEED</a:t>
            </a:r>
            <a:r>
              <a:rPr sz="600" spc="41" dirty="0">
                <a:solidFill>
                  <a:srgbClr val="161616"/>
                </a:solidFill>
                <a:latin typeface="Arial"/>
                <a:cs typeface="Arial"/>
              </a:rPr>
              <a:t> </a:t>
            </a:r>
            <a:r>
              <a:rPr sz="600" spc="-7" dirty="0">
                <a:solidFill>
                  <a:srgbClr val="161616"/>
                </a:solidFill>
                <a:latin typeface="Arial"/>
                <a:cs typeface="Arial"/>
              </a:rPr>
              <a:t>DROP:</a:t>
            </a:r>
            <a:r>
              <a:rPr sz="600" spc="11" dirty="0">
                <a:solidFill>
                  <a:srgbClr val="161616"/>
                </a:solidFill>
                <a:latin typeface="Arial"/>
                <a:cs typeface="Arial"/>
              </a:rPr>
              <a:t> </a:t>
            </a:r>
            <a:r>
              <a:rPr sz="600" dirty="0">
                <a:solidFill>
                  <a:srgbClr val="2B2B2B"/>
                </a:solidFill>
                <a:latin typeface="Arial"/>
                <a:cs typeface="Arial"/>
              </a:rPr>
              <a:t>15 </a:t>
            </a:r>
            <a:r>
              <a:rPr sz="600" dirty="0">
                <a:solidFill>
                  <a:srgbClr val="3D3D3D"/>
                </a:solidFill>
                <a:latin typeface="Arial"/>
                <a:cs typeface="Arial"/>
              </a:rPr>
              <a:t>-</a:t>
            </a:r>
            <a:r>
              <a:rPr sz="600" spc="-7" dirty="0">
                <a:solidFill>
                  <a:srgbClr val="3D3D3D"/>
                </a:solidFill>
                <a:latin typeface="Arial"/>
                <a:cs typeface="Arial"/>
              </a:rPr>
              <a:t> </a:t>
            </a:r>
            <a:r>
              <a:rPr sz="600" spc="-37" dirty="0">
                <a:solidFill>
                  <a:srgbClr val="161616"/>
                </a:solidFill>
                <a:latin typeface="Arial"/>
                <a:cs typeface="Arial"/>
              </a:rPr>
              <a:t>4</a:t>
            </a:r>
            <a:endParaRPr sz="600">
              <a:latin typeface="Arial"/>
              <a:cs typeface="Arial"/>
            </a:endParaRPr>
          </a:p>
        </p:txBody>
      </p:sp>
      <p:sp>
        <p:nvSpPr>
          <p:cNvPr id="15" name="object 15"/>
          <p:cNvSpPr txBox="1"/>
          <p:nvPr/>
        </p:nvSpPr>
        <p:spPr>
          <a:xfrm>
            <a:off x="1624119" y="3295017"/>
            <a:ext cx="3361669" cy="148094"/>
          </a:xfrm>
          <a:prstGeom prst="rect">
            <a:avLst/>
          </a:prstGeom>
        </p:spPr>
        <p:txBody>
          <a:bodyPr vert="horz" wrap="square" lIns="0" tIns="9502" rIns="0" bIns="0" rtlCol="0">
            <a:spAutoFit/>
          </a:bodyPr>
          <a:lstStyle/>
          <a:p>
            <a:pPr marL="9502">
              <a:spcBef>
                <a:spcPts val="75"/>
              </a:spcBef>
            </a:pPr>
            <a:r>
              <a:rPr sz="900" b="1" spc="-82" dirty="0">
                <a:solidFill>
                  <a:srgbClr val="030303"/>
                </a:solidFill>
                <a:latin typeface="Arial"/>
                <a:cs typeface="Arial"/>
              </a:rPr>
              <a:t>SPEED</a:t>
            </a:r>
            <a:r>
              <a:rPr sz="900" b="1" spc="19" dirty="0">
                <a:solidFill>
                  <a:srgbClr val="030303"/>
                </a:solidFill>
                <a:latin typeface="Arial"/>
                <a:cs typeface="Arial"/>
              </a:rPr>
              <a:t> </a:t>
            </a:r>
            <a:r>
              <a:rPr sz="900" b="1" spc="-41" dirty="0">
                <a:solidFill>
                  <a:srgbClr val="030303"/>
                </a:solidFill>
                <a:latin typeface="Arial"/>
                <a:cs typeface="Arial"/>
              </a:rPr>
              <a:t>WHILE</a:t>
            </a:r>
            <a:r>
              <a:rPr sz="900" b="1" spc="4" dirty="0">
                <a:solidFill>
                  <a:srgbClr val="030303"/>
                </a:solidFill>
                <a:latin typeface="Arial"/>
                <a:cs typeface="Arial"/>
              </a:rPr>
              <a:t> </a:t>
            </a:r>
            <a:r>
              <a:rPr sz="900" b="1" spc="-49" dirty="0">
                <a:solidFill>
                  <a:srgbClr val="030303"/>
                </a:solidFill>
                <a:latin typeface="Arial"/>
                <a:cs typeface="Arial"/>
              </a:rPr>
              <a:t>APPROACHING</a:t>
            </a:r>
            <a:r>
              <a:rPr sz="900" b="1" spc="64" dirty="0">
                <a:solidFill>
                  <a:srgbClr val="030303"/>
                </a:solidFill>
                <a:latin typeface="Arial"/>
                <a:cs typeface="Arial"/>
              </a:rPr>
              <a:t> </a:t>
            </a:r>
            <a:r>
              <a:rPr sz="900" b="1" spc="-94" dirty="0">
                <a:solidFill>
                  <a:srgbClr val="030303"/>
                </a:solidFill>
                <a:latin typeface="Arial"/>
                <a:cs typeface="Arial"/>
              </a:rPr>
              <a:t>STOP</a:t>
            </a:r>
            <a:r>
              <a:rPr sz="900" b="1" spc="11" dirty="0">
                <a:solidFill>
                  <a:srgbClr val="030303"/>
                </a:solidFill>
                <a:latin typeface="Arial"/>
                <a:cs typeface="Arial"/>
              </a:rPr>
              <a:t> </a:t>
            </a:r>
            <a:r>
              <a:rPr sz="900" b="1" spc="-49" dirty="0">
                <a:solidFill>
                  <a:srgbClr val="030303"/>
                </a:solidFill>
                <a:latin typeface="Arial"/>
                <a:cs typeface="Arial"/>
              </a:rPr>
              <a:t>SIGNAL</a:t>
            </a:r>
            <a:r>
              <a:rPr sz="900" b="1" spc="19" dirty="0">
                <a:solidFill>
                  <a:srgbClr val="030303"/>
                </a:solidFill>
                <a:latin typeface="Arial"/>
                <a:cs typeface="Arial"/>
              </a:rPr>
              <a:t> </a:t>
            </a:r>
            <a:r>
              <a:rPr sz="900" b="1" spc="-97" dirty="0">
                <a:solidFill>
                  <a:srgbClr val="030303"/>
                </a:solidFill>
                <a:latin typeface="Arial"/>
                <a:cs typeface="Arial"/>
              </a:rPr>
              <a:t>AT</a:t>
            </a:r>
            <a:r>
              <a:rPr sz="900" b="1" spc="-22" dirty="0">
                <a:solidFill>
                  <a:srgbClr val="030303"/>
                </a:solidFill>
                <a:latin typeface="Arial"/>
                <a:cs typeface="Arial"/>
              </a:rPr>
              <a:t> </a:t>
            </a:r>
            <a:r>
              <a:rPr sz="900" b="1" spc="-30" dirty="0">
                <a:solidFill>
                  <a:srgbClr val="030303"/>
                </a:solidFill>
                <a:latin typeface="Arial"/>
                <a:cs typeface="Arial"/>
              </a:rPr>
              <a:t>DANGER</a:t>
            </a:r>
            <a:endParaRPr sz="900">
              <a:latin typeface="Arial"/>
              <a:cs typeface="Arial"/>
            </a:endParaRPr>
          </a:p>
        </p:txBody>
      </p:sp>
      <p:sp>
        <p:nvSpPr>
          <p:cNvPr id="16" name="object 16"/>
          <p:cNvSpPr txBox="1"/>
          <p:nvPr/>
        </p:nvSpPr>
        <p:spPr>
          <a:xfrm>
            <a:off x="1989625" y="4516751"/>
            <a:ext cx="2644918" cy="148094"/>
          </a:xfrm>
          <a:prstGeom prst="rect">
            <a:avLst/>
          </a:prstGeom>
        </p:spPr>
        <p:txBody>
          <a:bodyPr vert="horz" wrap="square" lIns="0" tIns="9502" rIns="0" bIns="0" rtlCol="0">
            <a:spAutoFit/>
          </a:bodyPr>
          <a:lstStyle/>
          <a:p>
            <a:pPr marL="9502">
              <a:spcBef>
                <a:spcPts val="75"/>
              </a:spcBef>
            </a:pPr>
            <a:r>
              <a:rPr sz="900" b="1" spc="-90" dirty="0">
                <a:solidFill>
                  <a:srgbClr val="030303"/>
                </a:solidFill>
                <a:latin typeface="Arial"/>
                <a:cs typeface="Arial"/>
              </a:rPr>
              <a:t>SPEED</a:t>
            </a:r>
            <a:r>
              <a:rPr sz="900" b="1" spc="26" dirty="0">
                <a:solidFill>
                  <a:srgbClr val="030303"/>
                </a:solidFill>
                <a:latin typeface="Arial"/>
                <a:cs typeface="Arial"/>
              </a:rPr>
              <a:t> </a:t>
            </a:r>
            <a:r>
              <a:rPr sz="900" b="1" spc="-64" dirty="0">
                <a:solidFill>
                  <a:srgbClr val="030303"/>
                </a:solidFill>
                <a:latin typeface="Arial"/>
                <a:cs typeface="Arial"/>
              </a:rPr>
              <a:t>RESTRICTIONS</a:t>
            </a:r>
            <a:r>
              <a:rPr sz="900" b="1" spc="123" dirty="0">
                <a:solidFill>
                  <a:srgbClr val="030303"/>
                </a:solidFill>
                <a:latin typeface="Arial"/>
                <a:cs typeface="Arial"/>
              </a:rPr>
              <a:t> </a:t>
            </a:r>
            <a:r>
              <a:rPr sz="900" b="1" spc="-79" dirty="0">
                <a:solidFill>
                  <a:srgbClr val="030303"/>
                </a:solidFill>
                <a:latin typeface="Arial"/>
                <a:cs typeface="Arial"/>
              </a:rPr>
              <a:t>OBSERVED</a:t>
            </a:r>
            <a:r>
              <a:rPr sz="900" b="1" spc="56" dirty="0">
                <a:solidFill>
                  <a:srgbClr val="030303"/>
                </a:solidFill>
                <a:latin typeface="Arial"/>
                <a:cs typeface="Arial"/>
              </a:rPr>
              <a:t> </a:t>
            </a:r>
            <a:r>
              <a:rPr sz="900" b="1" spc="-127" dirty="0">
                <a:solidFill>
                  <a:srgbClr val="030303"/>
                </a:solidFill>
                <a:latin typeface="Arial"/>
                <a:cs typeface="Arial"/>
              </a:rPr>
              <a:t>BY</a:t>
            </a:r>
            <a:r>
              <a:rPr sz="900" b="1" spc="7" dirty="0">
                <a:solidFill>
                  <a:srgbClr val="030303"/>
                </a:solidFill>
                <a:latin typeface="Arial"/>
                <a:cs typeface="Arial"/>
              </a:rPr>
              <a:t> </a:t>
            </a:r>
            <a:r>
              <a:rPr sz="900" b="1" spc="-64" dirty="0">
                <a:solidFill>
                  <a:srgbClr val="030303"/>
                </a:solidFill>
                <a:latin typeface="Arial"/>
                <a:cs typeface="Arial"/>
              </a:rPr>
              <a:t>THE</a:t>
            </a:r>
            <a:r>
              <a:rPr sz="900" b="1" spc="-11" dirty="0">
                <a:solidFill>
                  <a:srgbClr val="030303"/>
                </a:solidFill>
                <a:latin typeface="Arial"/>
                <a:cs typeface="Arial"/>
              </a:rPr>
              <a:t> </a:t>
            </a:r>
            <a:r>
              <a:rPr sz="900" b="1" spc="-19" dirty="0">
                <a:solidFill>
                  <a:srgbClr val="030303"/>
                </a:solidFill>
                <a:latin typeface="Arial"/>
                <a:cs typeface="Arial"/>
              </a:rPr>
              <a:t>LP</a:t>
            </a:r>
            <a:endParaRPr sz="900">
              <a:latin typeface="Arial"/>
              <a:cs typeface="Arial"/>
            </a:endParaRPr>
          </a:p>
        </p:txBody>
      </p:sp>
      <p:sp>
        <p:nvSpPr>
          <p:cNvPr id="17" name="object 17"/>
          <p:cNvSpPr txBox="1"/>
          <p:nvPr/>
        </p:nvSpPr>
        <p:spPr>
          <a:xfrm>
            <a:off x="4971435" y="5656445"/>
            <a:ext cx="1051777" cy="132705"/>
          </a:xfrm>
          <a:prstGeom prst="rect">
            <a:avLst/>
          </a:prstGeom>
        </p:spPr>
        <p:txBody>
          <a:bodyPr vert="horz" wrap="square" lIns="0" tIns="9502" rIns="0" bIns="0" rtlCol="0">
            <a:spAutoFit/>
          </a:bodyPr>
          <a:lstStyle/>
          <a:p>
            <a:pPr marL="9502">
              <a:spcBef>
                <a:spcPts val="75"/>
              </a:spcBef>
            </a:pPr>
            <a:r>
              <a:rPr sz="800" dirty="0">
                <a:solidFill>
                  <a:srgbClr val="030303"/>
                </a:solidFill>
                <a:latin typeface="Arial"/>
                <a:cs typeface="Arial"/>
              </a:rPr>
              <a:t>Report</a:t>
            </a:r>
            <a:r>
              <a:rPr sz="800" spc="64" dirty="0">
                <a:solidFill>
                  <a:srgbClr val="030303"/>
                </a:solidFill>
                <a:latin typeface="Arial"/>
                <a:cs typeface="Arial"/>
              </a:rPr>
              <a:t> </a:t>
            </a:r>
            <a:r>
              <a:rPr sz="800" dirty="0">
                <a:solidFill>
                  <a:srgbClr val="030303"/>
                </a:solidFill>
                <a:latin typeface="Arial"/>
                <a:cs typeface="Arial"/>
              </a:rPr>
              <a:t>checked</a:t>
            </a:r>
            <a:r>
              <a:rPr sz="800" spc="71" dirty="0">
                <a:solidFill>
                  <a:srgbClr val="030303"/>
                </a:solidFill>
                <a:latin typeface="Arial"/>
                <a:cs typeface="Arial"/>
              </a:rPr>
              <a:t> </a:t>
            </a:r>
            <a:r>
              <a:rPr sz="800" spc="-19" dirty="0">
                <a:solidFill>
                  <a:srgbClr val="161616"/>
                </a:solidFill>
                <a:latin typeface="Arial"/>
                <a:cs typeface="Arial"/>
              </a:rPr>
              <a:t>by</a:t>
            </a:r>
            <a:endParaRPr sz="8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44867" y="762000"/>
            <a:ext cx="8466665" cy="447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62000" y="0"/>
            <a:ext cx="7696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743200"/>
            <a:ext cx="3180614" cy="707886"/>
          </a:xfrm>
          <a:prstGeom prst="rect">
            <a:avLst/>
          </a:prstGeom>
        </p:spPr>
        <p:txBody>
          <a:bodyPr wrap="none">
            <a:spAutoFit/>
          </a:bodyPr>
          <a:lstStyle/>
          <a:p>
            <a:r>
              <a:rPr lang="en-US" sz="4000" b="1" i="1" dirty="0" smtClean="0">
                <a:solidFill>
                  <a:srgbClr val="00B050"/>
                </a:solidFill>
              </a:rPr>
              <a:t>CASE </a:t>
            </a:r>
            <a:r>
              <a:rPr lang="en-US" sz="4000" b="1" i="1" dirty="0" smtClean="0">
                <a:solidFill>
                  <a:srgbClr val="00B050"/>
                </a:solidFill>
              </a:rPr>
              <a:t>STUDY-5</a:t>
            </a:r>
            <a:endParaRPr lang="en-US" sz="4000" b="1" i="1"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895600"/>
            <a:ext cx="3180614" cy="707886"/>
          </a:xfrm>
          <a:prstGeom prst="rect">
            <a:avLst/>
          </a:prstGeom>
        </p:spPr>
        <p:txBody>
          <a:bodyPr wrap="none">
            <a:spAutoFit/>
          </a:bodyPr>
          <a:lstStyle/>
          <a:p>
            <a:r>
              <a:rPr lang="en-US" sz="4000" b="1" i="1" dirty="0" smtClean="0">
                <a:solidFill>
                  <a:srgbClr val="7030A0"/>
                </a:solidFill>
              </a:rPr>
              <a:t>CASE </a:t>
            </a:r>
            <a:r>
              <a:rPr lang="en-US" sz="4000" b="1" i="1" dirty="0" smtClean="0">
                <a:solidFill>
                  <a:srgbClr val="7030A0"/>
                </a:solidFill>
              </a:rPr>
              <a:t>STUDY-1</a:t>
            </a:r>
            <a:endParaRPr lang="en-US" sz="4000" b="1" i="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752600" y="685800"/>
            <a:ext cx="5314950" cy="6029325"/>
          </a:xfrm>
          <a:prstGeom prst="rect">
            <a:avLst/>
          </a:prstGeom>
          <a:noFill/>
          <a:ln w="9525">
            <a:noFill/>
            <a:miter lim="800000"/>
            <a:headEnd/>
            <a:tailEnd/>
          </a:ln>
          <a:effectLst/>
        </p:spPr>
      </p:pic>
      <p:sp>
        <p:nvSpPr>
          <p:cNvPr id="4" name="TextBox 3"/>
          <p:cNvSpPr txBox="1"/>
          <p:nvPr/>
        </p:nvSpPr>
        <p:spPr>
          <a:xfrm>
            <a:off x="1981200" y="228600"/>
            <a:ext cx="4876800" cy="400110"/>
          </a:xfrm>
          <a:prstGeom prst="rect">
            <a:avLst/>
          </a:prstGeom>
          <a:noFill/>
        </p:spPr>
        <p:txBody>
          <a:bodyPr wrap="square" rtlCol="0">
            <a:spAutoFit/>
          </a:bodyPr>
          <a:lstStyle/>
          <a:p>
            <a:r>
              <a:rPr lang="en-US" sz="2000" dirty="0" smtClean="0">
                <a:solidFill>
                  <a:srgbClr val="0070C0"/>
                </a:solidFill>
              </a:rPr>
              <a:t>SPEEDO METER DATA ANALYSIS-5</a:t>
            </a:r>
            <a:endParaRPr lang="en-US" sz="2000"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19200" y="152400"/>
            <a:ext cx="67818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914400" y="914400"/>
            <a:ext cx="7173913"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12888" y="0"/>
            <a:ext cx="6564312"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743200"/>
            <a:ext cx="3180614" cy="707886"/>
          </a:xfrm>
          <a:prstGeom prst="rect">
            <a:avLst/>
          </a:prstGeom>
        </p:spPr>
        <p:txBody>
          <a:bodyPr wrap="none">
            <a:spAutoFit/>
          </a:bodyPr>
          <a:lstStyle/>
          <a:p>
            <a:r>
              <a:rPr lang="en-US" sz="4000" b="1" i="1" dirty="0" smtClean="0">
                <a:solidFill>
                  <a:srgbClr val="92D050"/>
                </a:solidFill>
              </a:rPr>
              <a:t>CASE </a:t>
            </a:r>
            <a:r>
              <a:rPr lang="en-US" sz="4000" b="1" i="1" dirty="0" smtClean="0">
                <a:solidFill>
                  <a:srgbClr val="92D050"/>
                </a:solidFill>
              </a:rPr>
              <a:t>STUDY-6</a:t>
            </a:r>
            <a:endParaRPr lang="en-US" sz="4000" b="1" i="1" dirty="0">
              <a:solidFill>
                <a:srgbClr val="92D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24000" y="541337"/>
            <a:ext cx="5811837" cy="6316663"/>
          </a:xfrm>
          <a:prstGeom prst="rect">
            <a:avLst/>
          </a:prstGeom>
          <a:noFill/>
          <a:ln w="9525">
            <a:noFill/>
            <a:miter lim="800000"/>
            <a:headEnd/>
            <a:tailEnd/>
          </a:ln>
          <a:effectLst/>
        </p:spPr>
      </p:pic>
      <p:sp>
        <p:nvSpPr>
          <p:cNvPr id="3" name="Rectangle 2"/>
          <p:cNvSpPr/>
          <p:nvPr/>
        </p:nvSpPr>
        <p:spPr>
          <a:xfrm>
            <a:off x="1676400" y="152400"/>
            <a:ext cx="6019800" cy="461665"/>
          </a:xfrm>
          <a:prstGeom prst="rect">
            <a:avLst/>
          </a:prstGeom>
        </p:spPr>
        <p:txBody>
          <a:bodyPr wrap="square">
            <a:spAutoFit/>
          </a:bodyPr>
          <a:lstStyle/>
          <a:p>
            <a:r>
              <a:rPr lang="en-US" sz="2400" dirty="0" smtClean="0">
                <a:solidFill>
                  <a:srgbClr val="0070C0"/>
                </a:solidFill>
              </a:rPr>
              <a:t>SPEEDO METER DATA ANALYSIS-6</a:t>
            </a:r>
            <a:endParaRPr lang="en-US" sz="2400"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22325" y="1498600"/>
            <a:ext cx="7497763" cy="38671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79575" y="-20638"/>
            <a:ext cx="5783263" cy="69072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667000"/>
            <a:ext cx="3180614" cy="707886"/>
          </a:xfrm>
          <a:prstGeom prst="rect">
            <a:avLst/>
          </a:prstGeom>
        </p:spPr>
        <p:txBody>
          <a:bodyPr wrap="none">
            <a:spAutoFit/>
          </a:bodyPr>
          <a:lstStyle/>
          <a:p>
            <a:r>
              <a:rPr lang="en-US" sz="4000" b="1" i="1" dirty="0" smtClean="0">
                <a:solidFill>
                  <a:schemeClr val="tx2">
                    <a:lumMod val="75000"/>
                  </a:schemeClr>
                </a:solidFill>
              </a:rPr>
              <a:t>CASE </a:t>
            </a:r>
            <a:r>
              <a:rPr lang="en-US" sz="4000" b="1" i="1" dirty="0" smtClean="0">
                <a:solidFill>
                  <a:schemeClr val="tx2">
                    <a:lumMod val="75000"/>
                  </a:schemeClr>
                </a:solidFill>
              </a:rPr>
              <a:t>STUDY-7</a:t>
            </a:r>
            <a:endParaRPr lang="en-US" sz="4000" b="1" i="1" dirty="0">
              <a:solidFill>
                <a:schemeClr val="tx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600200" y="533400"/>
            <a:ext cx="5916613" cy="6183313"/>
          </a:xfrm>
          <a:prstGeom prst="rect">
            <a:avLst/>
          </a:prstGeom>
          <a:noFill/>
          <a:ln w="9525">
            <a:noFill/>
            <a:miter lim="800000"/>
            <a:headEnd/>
            <a:tailEnd/>
          </a:ln>
          <a:effectLst/>
        </p:spPr>
      </p:pic>
      <p:sp>
        <p:nvSpPr>
          <p:cNvPr id="3" name="Rectangle 2"/>
          <p:cNvSpPr/>
          <p:nvPr/>
        </p:nvSpPr>
        <p:spPr>
          <a:xfrm>
            <a:off x="1905000" y="0"/>
            <a:ext cx="5867400" cy="461665"/>
          </a:xfrm>
          <a:prstGeom prst="rect">
            <a:avLst/>
          </a:prstGeom>
        </p:spPr>
        <p:txBody>
          <a:bodyPr wrap="square">
            <a:spAutoFit/>
          </a:bodyPr>
          <a:lstStyle/>
          <a:p>
            <a:r>
              <a:rPr lang="en-US" sz="2400" dirty="0" smtClean="0">
                <a:solidFill>
                  <a:srgbClr val="0070C0"/>
                </a:solidFill>
              </a:rPr>
              <a:t>SPEEDO METER DATA ANALYSIS-7</a:t>
            </a:r>
            <a:endParaRPr lang="en-US" sz="24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09600" y="5235960"/>
          <a:ext cx="6324600" cy="402840"/>
        </p:xfrm>
        <a:graphic>
          <a:graphicData uri="http://schemas.openxmlformats.org/drawingml/2006/table">
            <a:tbl>
              <a:tblPr firstRow="1" bandRow="1">
                <a:tableStyleId>{2D5ABB26-0587-4C30-8999-92F81FD0307C}</a:tableStyleId>
              </a:tblPr>
              <a:tblGrid>
                <a:gridCol w="1160403"/>
                <a:gridCol w="859820"/>
                <a:gridCol w="844028"/>
                <a:gridCol w="844028"/>
                <a:gridCol w="846751"/>
                <a:gridCol w="1769570"/>
              </a:tblGrid>
              <a:tr h="262295">
                <a:tc>
                  <a:txBody>
                    <a:bodyPr/>
                    <a:lstStyle/>
                    <a:p>
                      <a:pPr marL="75565">
                        <a:lnSpc>
                          <a:spcPct val="100000"/>
                        </a:lnSpc>
                        <a:spcBef>
                          <a:spcPts val="550"/>
                        </a:spcBef>
                      </a:pPr>
                      <a:r>
                        <a:rPr sz="600" spc="-10" dirty="0">
                          <a:latin typeface="Arial MT"/>
                          <a:cs typeface="Arial MT"/>
                        </a:rPr>
                        <a:t>Section</a:t>
                      </a:r>
                      <a:endParaRPr sz="600">
                        <a:latin typeface="Arial MT"/>
                        <a:cs typeface="Arial MT"/>
                      </a:endParaRPr>
                    </a:p>
                  </a:txBody>
                  <a:tcPr marL="0" marR="0" marT="44797"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marL="81915" marR="318135">
                        <a:lnSpc>
                          <a:spcPct val="110000"/>
                        </a:lnSpc>
                        <a:spcBef>
                          <a:spcPts val="330"/>
                        </a:spcBef>
                      </a:pPr>
                      <a:r>
                        <a:rPr sz="600" spc="-10" dirty="0">
                          <a:latin typeface="Calibri"/>
                          <a:cs typeface="Calibri"/>
                        </a:rPr>
                        <a:t>SR</a:t>
                      </a:r>
                      <a:r>
                        <a:rPr sz="600" spc="-40" dirty="0">
                          <a:latin typeface="Calibri"/>
                          <a:cs typeface="Calibri"/>
                        </a:rPr>
                        <a:t> </a:t>
                      </a:r>
                      <a:r>
                        <a:rPr sz="600" spc="-30" dirty="0">
                          <a:latin typeface="Calibri"/>
                          <a:cs typeface="Calibri"/>
                        </a:rPr>
                        <a:t>Specified</a:t>
                      </a:r>
                      <a:r>
                        <a:rPr sz="600" spc="-10" dirty="0">
                          <a:latin typeface="Calibri"/>
                          <a:cs typeface="Calibri"/>
                        </a:rPr>
                        <a:t> Speed</a:t>
                      </a:r>
                      <a:endParaRPr sz="600">
                        <a:latin typeface="Calibri"/>
                        <a:cs typeface="Calibri"/>
                      </a:endParaRPr>
                    </a:p>
                  </a:txBody>
                  <a:tcPr marL="0" marR="0" marT="26878"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marL="67310">
                        <a:lnSpc>
                          <a:spcPct val="100000"/>
                        </a:lnSpc>
                        <a:spcBef>
                          <a:spcPts val="500"/>
                        </a:spcBef>
                      </a:pPr>
                      <a:r>
                        <a:rPr sz="600" spc="-10" dirty="0">
                          <a:latin typeface="Calibri"/>
                          <a:cs typeface="Calibri"/>
                        </a:rPr>
                        <a:t>START</a:t>
                      </a:r>
                      <a:r>
                        <a:rPr sz="600" dirty="0">
                          <a:latin typeface="Calibri"/>
                          <a:cs typeface="Calibri"/>
                        </a:rPr>
                        <a:t> </a:t>
                      </a:r>
                      <a:r>
                        <a:rPr sz="600" spc="-20" dirty="0">
                          <a:latin typeface="Calibri"/>
                          <a:cs typeface="Calibri"/>
                        </a:rPr>
                        <a:t>FROM</a:t>
                      </a:r>
                      <a:endParaRPr sz="600">
                        <a:latin typeface="Calibri"/>
                        <a:cs typeface="Calibri"/>
                      </a:endParaRPr>
                    </a:p>
                  </a:txBody>
                  <a:tcPr marL="0" marR="0" marT="40724"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marL="70485">
                        <a:lnSpc>
                          <a:spcPct val="100000"/>
                        </a:lnSpc>
                        <a:spcBef>
                          <a:spcPts val="500"/>
                        </a:spcBef>
                      </a:pPr>
                      <a:r>
                        <a:rPr sz="600" dirty="0">
                          <a:latin typeface="Calibri"/>
                          <a:cs typeface="Calibri"/>
                        </a:rPr>
                        <a:t>END</a:t>
                      </a:r>
                      <a:r>
                        <a:rPr sz="600" spc="25" dirty="0">
                          <a:latin typeface="Calibri"/>
                          <a:cs typeface="Calibri"/>
                        </a:rPr>
                        <a:t> </a:t>
                      </a:r>
                      <a:r>
                        <a:rPr sz="600" spc="-25" dirty="0">
                          <a:latin typeface="Calibri"/>
                          <a:cs typeface="Calibri"/>
                        </a:rPr>
                        <a:t>AT</a:t>
                      </a:r>
                      <a:endParaRPr sz="600">
                        <a:latin typeface="Calibri"/>
                        <a:cs typeface="Calibri"/>
                      </a:endParaRPr>
                    </a:p>
                  </a:txBody>
                  <a:tcPr marL="0" marR="0" marT="40724"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marL="77470" marR="360680" indent="-2540">
                        <a:lnSpc>
                          <a:spcPct val="110000"/>
                        </a:lnSpc>
                        <a:spcBef>
                          <a:spcPts val="330"/>
                        </a:spcBef>
                      </a:pPr>
                      <a:r>
                        <a:rPr sz="600" spc="-35" dirty="0">
                          <a:latin typeface="Calibri"/>
                          <a:cs typeface="Calibri"/>
                        </a:rPr>
                        <a:t>AVG</a:t>
                      </a:r>
                      <a:r>
                        <a:rPr sz="600" spc="-5" dirty="0">
                          <a:latin typeface="Calibri"/>
                          <a:cs typeface="Calibri"/>
                        </a:rPr>
                        <a:t> </a:t>
                      </a:r>
                      <a:r>
                        <a:rPr sz="600" spc="-35" dirty="0">
                          <a:latin typeface="Calibri"/>
                          <a:cs typeface="Calibri"/>
                        </a:rPr>
                        <a:t>Speed</a:t>
                      </a:r>
                      <a:r>
                        <a:rPr sz="600" spc="-10" dirty="0">
                          <a:latin typeface="Calibri"/>
                          <a:cs typeface="Calibri"/>
                        </a:rPr>
                        <a:t> Observed</a:t>
                      </a:r>
                      <a:endParaRPr sz="600">
                        <a:latin typeface="Calibri"/>
                        <a:cs typeface="Calibri"/>
                      </a:endParaRPr>
                    </a:p>
                  </a:txBody>
                  <a:tcPr marL="0" marR="0" marT="26878"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marL="79375" marR="483870" indent="-635">
                        <a:lnSpc>
                          <a:spcPct val="110000"/>
                        </a:lnSpc>
                        <a:spcBef>
                          <a:spcPts val="330"/>
                        </a:spcBef>
                      </a:pPr>
                      <a:r>
                        <a:rPr sz="600" spc="-10" dirty="0">
                          <a:latin typeface="Calibri"/>
                          <a:cs typeface="Calibri"/>
                        </a:rPr>
                        <a:t>Distance </a:t>
                      </a:r>
                      <a:r>
                        <a:rPr sz="600" spc="-45" dirty="0">
                          <a:latin typeface="Calibri"/>
                          <a:cs typeface="Calibri"/>
                        </a:rPr>
                        <a:t>Travelled</a:t>
                      </a:r>
                      <a:endParaRPr sz="600">
                        <a:latin typeface="Calibri"/>
                        <a:cs typeface="Calibri"/>
                      </a:endParaRPr>
                    </a:p>
                  </a:txBody>
                  <a:tcPr marL="0" marR="0" marT="26878"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r>
              <a:tr h="140545">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131313"/>
                      </a:solidFill>
                      <a:prstDash val="solid"/>
                    </a:lnL>
                    <a:lnR w="9525">
                      <a:solidFill>
                        <a:srgbClr val="131313"/>
                      </a:solidFill>
                      <a:prstDash val="solid"/>
                    </a:lnR>
                    <a:lnT w="9525">
                      <a:solidFill>
                        <a:srgbClr val="131313"/>
                      </a:solidFill>
                      <a:prstDash val="solid"/>
                    </a:lnT>
                    <a:lnB w="9525">
                      <a:solidFill>
                        <a:srgbClr val="131313"/>
                      </a:solidFill>
                      <a:prstDash val="solid"/>
                    </a:lnB>
                  </a:tcPr>
                </a:tc>
              </a:tr>
            </a:tbl>
          </a:graphicData>
        </a:graphic>
      </p:graphicFrame>
      <p:graphicFrame>
        <p:nvGraphicFramePr>
          <p:cNvPr id="3" name="object 3"/>
          <p:cNvGraphicFramePr>
            <a:graphicFrameLocks noGrp="1"/>
          </p:cNvGraphicFramePr>
          <p:nvPr/>
        </p:nvGraphicFramePr>
        <p:xfrm>
          <a:off x="599505" y="4037272"/>
          <a:ext cx="6334695" cy="915728"/>
        </p:xfrm>
        <a:graphic>
          <a:graphicData uri="http://schemas.openxmlformats.org/drawingml/2006/table">
            <a:tbl>
              <a:tblPr firstRow="1" bandRow="1">
                <a:tableStyleId>{2D5ABB26-0587-4C30-8999-92F81FD0307C}</a:tableStyleId>
              </a:tblPr>
              <a:tblGrid>
                <a:gridCol w="578830"/>
                <a:gridCol w="737927"/>
                <a:gridCol w="568513"/>
                <a:gridCol w="578830"/>
                <a:gridCol w="584260"/>
                <a:gridCol w="578830"/>
                <a:gridCol w="1159833"/>
                <a:gridCol w="1547672"/>
              </a:tblGrid>
              <a:tr h="400044">
                <a:tc>
                  <a:txBody>
                    <a:bodyPr/>
                    <a:lstStyle/>
                    <a:p>
                      <a:pPr marL="76200">
                        <a:lnSpc>
                          <a:spcPct val="100000"/>
                        </a:lnSpc>
                        <a:spcBef>
                          <a:spcPts val="525"/>
                        </a:spcBef>
                      </a:pPr>
                      <a:r>
                        <a:rPr sz="600" spc="-20" dirty="0">
                          <a:latin typeface="Calibri"/>
                          <a:cs typeface="Calibri"/>
                        </a:rPr>
                        <a:t>SGNL</a:t>
                      </a:r>
                      <a:endParaRPr sz="600">
                        <a:latin typeface="Calibri"/>
                        <a:cs typeface="Calibri"/>
                      </a:endParaRPr>
                    </a:p>
                  </a:txBody>
                  <a:tcPr marL="0" marR="0" marT="42761"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3660">
                        <a:lnSpc>
                          <a:spcPct val="100000"/>
                        </a:lnSpc>
                        <a:spcBef>
                          <a:spcPts val="475"/>
                        </a:spcBef>
                      </a:pPr>
                      <a:r>
                        <a:rPr sz="600" spc="-25" dirty="0">
                          <a:latin typeface="Calibri"/>
                          <a:cs typeface="Calibri"/>
                        </a:rPr>
                        <a:t>TIME/KM</a:t>
                      </a:r>
                      <a:r>
                        <a:rPr sz="600" spc="10" dirty="0">
                          <a:latin typeface="Calibri"/>
                          <a:cs typeface="Calibri"/>
                        </a:rPr>
                        <a:t> </a:t>
                      </a:r>
                      <a:r>
                        <a:rPr sz="600" spc="-25" dirty="0">
                          <a:latin typeface="Calibri"/>
                          <a:cs typeface="Calibri"/>
                        </a:rPr>
                        <a:t>NO</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9850">
                        <a:lnSpc>
                          <a:spcPct val="100000"/>
                        </a:lnSpc>
                        <a:spcBef>
                          <a:spcPts val="475"/>
                        </a:spcBef>
                      </a:pPr>
                      <a:r>
                        <a:rPr sz="600" spc="-20" dirty="0">
                          <a:latin typeface="Calibri"/>
                          <a:cs typeface="Calibri"/>
                        </a:rPr>
                        <a:t>SPEED</a:t>
                      </a:r>
                      <a:r>
                        <a:rPr sz="600" spc="-30" dirty="0">
                          <a:latin typeface="Calibri"/>
                          <a:cs typeface="Calibri"/>
                        </a:rPr>
                        <a:t> </a:t>
                      </a:r>
                      <a:r>
                        <a:rPr sz="600" spc="-35" dirty="0">
                          <a:latin typeface="Calibri"/>
                          <a:cs typeface="Calibri"/>
                        </a:rPr>
                        <a:t>B4</a:t>
                      </a:r>
                      <a:endParaRPr sz="600">
                        <a:latin typeface="Calibri"/>
                        <a:cs typeface="Calibri"/>
                      </a:endParaRPr>
                    </a:p>
                    <a:p>
                      <a:pPr marL="73025">
                        <a:lnSpc>
                          <a:spcPct val="100000"/>
                        </a:lnSpc>
                        <a:spcBef>
                          <a:spcPts val="120"/>
                        </a:spcBef>
                      </a:pPr>
                      <a:r>
                        <a:rPr sz="600" spc="-10" dirty="0">
                          <a:latin typeface="Calibri"/>
                          <a:cs typeface="Calibri"/>
                        </a:rPr>
                        <a:t>1000mtr</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81915">
                        <a:lnSpc>
                          <a:spcPct val="100000"/>
                        </a:lnSpc>
                        <a:spcBef>
                          <a:spcPts val="475"/>
                        </a:spcBef>
                      </a:pPr>
                      <a:r>
                        <a:rPr sz="600" spc="-20" dirty="0">
                          <a:latin typeface="Calibri"/>
                          <a:cs typeface="Calibri"/>
                        </a:rPr>
                        <a:t>SPEED</a:t>
                      </a:r>
                      <a:r>
                        <a:rPr sz="600" spc="-5" dirty="0">
                          <a:latin typeface="Calibri"/>
                          <a:cs typeface="Calibri"/>
                        </a:rPr>
                        <a:t> </a:t>
                      </a:r>
                      <a:r>
                        <a:rPr sz="600" spc="-35" dirty="0">
                          <a:latin typeface="Calibri"/>
                          <a:cs typeface="Calibri"/>
                        </a:rPr>
                        <a:t>B4</a:t>
                      </a:r>
                      <a:endParaRPr sz="600">
                        <a:latin typeface="Calibri"/>
                        <a:cs typeface="Calibri"/>
                      </a:endParaRPr>
                    </a:p>
                    <a:p>
                      <a:pPr marL="80010">
                        <a:lnSpc>
                          <a:spcPct val="100000"/>
                        </a:lnSpc>
                        <a:spcBef>
                          <a:spcPts val="120"/>
                        </a:spcBef>
                      </a:pPr>
                      <a:r>
                        <a:rPr sz="600" spc="-10" dirty="0">
                          <a:latin typeface="Calibri"/>
                          <a:cs typeface="Calibri"/>
                        </a:rPr>
                        <a:t>500mtr</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9375">
                        <a:lnSpc>
                          <a:spcPct val="100000"/>
                        </a:lnSpc>
                        <a:spcBef>
                          <a:spcPts val="475"/>
                        </a:spcBef>
                      </a:pPr>
                      <a:r>
                        <a:rPr sz="600" spc="-20" dirty="0">
                          <a:latin typeface="Calibri"/>
                          <a:cs typeface="Calibri"/>
                        </a:rPr>
                        <a:t>SPEED</a:t>
                      </a:r>
                      <a:r>
                        <a:rPr sz="600" spc="-5" dirty="0">
                          <a:latin typeface="Calibri"/>
                          <a:cs typeface="Calibri"/>
                        </a:rPr>
                        <a:t> </a:t>
                      </a:r>
                      <a:r>
                        <a:rPr sz="600" spc="-35" dirty="0">
                          <a:latin typeface="Calibri"/>
                          <a:cs typeface="Calibri"/>
                        </a:rPr>
                        <a:t>B4</a:t>
                      </a:r>
                      <a:endParaRPr sz="600">
                        <a:latin typeface="Calibri"/>
                        <a:cs typeface="Calibri"/>
                      </a:endParaRPr>
                    </a:p>
                    <a:p>
                      <a:pPr marL="75565">
                        <a:lnSpc>
                          <a:spcPct val="100000"/>
                        </a:lnSpc>
                        <a:spcBef>
                          <a:spcPts val="120"/>
                        </a:spcBef>
                      </a:pPr>
                      <a:r>
                        <a:rPr sz="600" spc="-10" dirty="0">
                          <a:latin typeface="Calibri"/>
                          <a:cs typeface="Calibri"/>
                        </a:rPr>
                        <a:t>100mtr</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9850">
                        <a:lnSpc>
                          <a:spcPct val="100000"/>
                        </a:lnSpc>
                        <a:spcBef>
                          <a:spcPts val="475"/>
                        </a:spcBef>
                      </a:pPr>
                      <a:r>
                        <a:rPr sz="600" spc="-10" dirty="0">
                          <a:latin typeface="Calibri"/>
                          <a:cs typeface="Calibri"/>
                        </a:rPr>
                        <a:t>SPEED</a:t>
                      </a:r>
                      <a:r>
                        <a:rPr sz="600" spc="-30" dirty="0">
                          <a:latin typeface="Calibri"/>
                          <a:cs typeface="Calibri"/>
                        </a:rPr>
                        <a:t> </a:t>
                      </a:r>
                      <a:r>
                        <a:rPr sz="600" spc="-35" dirty="0">
                          <a:latin typeface="Calibri"/>
                          <a:cs typeface="Calibri"/>
                        </a:rPr>
                        <a:t>B4</a:t>
                      </a:r>
                      <a:endParaRPr sz="600">
                        <a:latin typeface="Calibri"/>
                        <a:cs typeface="Calibri"/>
                      </a:endParaRPr>
                    </a:p>
                    <a:p>
                      <a:pPr marL="73025">
                        <a:lnSpc>
                          <a:spcPct val="100000"/>
                        </a:lnSpc>
                        <a:spcBef>
                          <a:spcPts val="120"/>
                        </a:spcBef>
                      </a:pPr>
                      <a:r>
                        <a:rPr sz="600" spc="-10" dirty="0">
                          <a:latin typeface="Calibri"/>
                          <a:cs typeface="Calibri"/>
                        </a:rPr>
                        <a:t>10mtr</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6675" marR="226695" indent="3175">
                        <a:lnSpc>
                          <a:spcPct val="110000"/>
                        </a:lnSpc>
                        <a:spcBef>
                          <a:spcPts val="355"/>
                        </a:spcBef>
                      </a:pPr>
                      <a:r>
                        <a:rPr sz="600" spc="-25" dirty="0">
                          <a:latin typeface="Calibri"/>
                          <a:cs typeface="Calibri"/>
                        </a:rPr>
                        <a:t>Speed</a:t>
                      </a:r>
                      <a:r>
                        <a:rPr sz="600" spc="-5" dirty="0">
                          <a:latin typeface="Calibri"/>
                          <a:cs typeface="Calibri"/>
                        </a:rPr>
                        <a:t> </a:t>
                      </a:r>
                      <a:r>
                        <a:rPr sz="600" dirty="0">
                          <a:latin typeface="Calibri"/>
                          <a:cs typeface="Calibri"/>
                        </a:rPr>
                        <a:t>at</a:t>
                      </a:r>
                      <a:r>
                        <a:rPr sz="600" spc="-40" dirty="0">
                          <a:latin typeface="Calibri"/>
                          <a:cs typeface="Calibri"/>
                        </a:rPr>
                        <a:t> </a:t>
                      </a:r>
                      <a:r>
                        <a:rPr sz="600" spc="-25" dirty="0">
                          <a:latin typeface="Calibri"/>
                          <a:cs typeface="Calibri"/>
                        </a:rPr>
                        <a:t>Controlling/</a:t>
                      </a:r>
                      <a:r>
                        <a:rPr sz="600" spc="-20" dirty="0">
                          <a:latin typeface="Calibri"/>
                          <a:cs typeface="Calibri"/>
                        </a:rPr>
                        <a:t> Braking</a:t>
                      </a:r>
                      <a:r>
                        <a:rPr sz="600" dirty="0">
                          <a:latin typeface="Calibri"/>
                          <a:cs typeface="Calibri"/>
                        </a:rPr>
                        <a:t> </a:t>
                      </a:r>
                      <a:r>
                        <a:rPr sz="600" spc="-10" dirty="0">
                          <a:latin typeface="Calibri"/>
                          <a:cs typeface="Calibri"/>
                        </a:rPr>
                        <a:t>Distance</a:t>
                      </a:r>
                      <a:endParaRPr sz="600">
                        <a:latin typeface="Calibri"/>
                        <a:cs typeface="Calibri"/>
                      </a:endParaRPr>
                    </a:p>
                  </a:txBody>
                  <a:tcPr marL="0" marR="0" marT="28914"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9850">
                        <a:lnSpc>
                          <a:spcPct val="100000"/>
                        </a:lnSpc>
                        <a:spcBef>
                          <a:spcPts val="475"/>
                        </a:spcBef>
                      </a:pPr>
                      <a:r>
                        <a:rPr sz="600" spc="-10" dirty="0">
                          <a:latin typeface="Calibri"/>
                          <a:cs typeface="Calibri"/>
                        </a:rPr>
                        <a:t>BRAKING</a:t>
                      </a:r>
                      <a:endParaRPr sz="600">
                        <a:latin typeface="Calibri"/>
                        <a:cs typeface="Calibri"/>
                      </a:endParaRPr>
                    </a:p>
                    <a:p>
                      <a:pPr marL="73660">
                        <a:lnSpc>
                          <a:spcPct val="100000"/>
                        </a:lnSpc>
                        <a:spcBef>
                          <a:spcPts val="120"/>
                        </a:spcBef>
                      </a:pPr>
                      <a:r>
                        <a:rPr sz="600" spc="-10" dirty="0">
                          <a:latin typeface="Calibri"/>
                          <a:cs typeface="Calibri"/>
                        </a:rPr>
                        <a:t>Technique</a:t>
                      </a:r>
                      <a:endParaRPr sz="600">
                        <a:latin typeface="Calibri"/>
                        <a:cs typeface="Calibri"/>
                      </a:endParaRPr>
                    </a:p>
                  </a:txBody>
                  <a:tcPr marL="0" marR="0" marT="38688"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r>
              <a:tr h="260676">
                <a:tc>
                  <a:txBody>
                    <a:bodyPr/>
                    <a:lstStyle/>
                    <a:p>
                      <a:pPr>
                        <a:lnSpc>
                          <a:spcPct val="100000"/>
                        </a:lnSpc>
                      </a:pPr>
                      <a:endParaRPr sz="700">
                        <a:latin typeface="Times New Roman"/>
                        <a:cs typeface="Times New Roman"/>
                      </a:endParaRPr>
                    </a:p>
                  </a:txBody>
                  <a:tcPr marL="0" marR="0" marT="0"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1755">
                        <a:lnSpc>
                          <a:spcPct val="100000"/>
                        </a:lnSpc>
                        <a:spcBef>
                          <a:spcPts val="455"/>
                        </a:spcBef>
                      </a:pPr>
                      <a:r>
                        <a:rPr sz="600" dirty="0">
                          <a:latin typeface="Calibri"/>
                          <a:cs typeface="Calibri"/>
                        </a:rPr>
                        <a:t>7:38:13</a:t>
                      </a:r>
                      <a:r>
                        <a:rPr sz="600" spc="25" dirty="0">
                          <a:latin typeface="Calibri"/>
                          <a:cs typeface="Calibri"/>
                        </a:rPr>
                        <a:t> </a:t>
                      </a:r>
                      <a:r>
                        <a:rPr sz="600" spc="-25" dirty="0">
                          <a:latin typeface="Calibri"/>
                          <a:cs typeface="Calibri"/>
                        </a:rPr>
                        <a:t>AM</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3025">
                        <a:lnSpc>
                          <a:spcPct val="100000"/>
                        </a:lnSpc>
                        <a:spcBef>
                          <a:spcPts val="455"/>
                        </a:spcBef>
                      </a:pPr>
                      <a:r>
                        <a:rPr sz="600" spc="-25" dirty="0">
                          <a:latin typeface="Calibri"/>
                          <a:cs typeface="Calibri"/>
                        </a:rPr>
                        <a:t>19</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80010">
                        <a:lnSpc>
                          <a:spcPct val="100000"/>
                        </a:lnSpc>
                        <a:spcBef>
                          <a:spcPts val="505"/>
                        </a:spcBef>
                      </a:pPr>
                      <a:r>
                        <a:rPr sz="600" spc="-25" dirty="0">
                          <a:latin typeface="Courier New"/>
                          <a:cs typeface="Courier New"/>
                        </a:rPr>
                        <a:t>15</a:t>
                      </a:r>
                      <a:endParaRPr sz="600">
                        <a:latin typeface="Courier New"/>
                        <a:cs typeface="Courier New"/>
                      </a:endParaRPr>
                    </a:p>
                  </a:txBody>
                  <a:tcPr marL="0" marR="0" marT="41132"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6200">
                        <a:lnSpc>
                          <a:spcPct val="100000"/>
                        </a:lnSpc>
                        <a:spcBef>
                          <a:spcPts val="455"/>
                        </a:spcBef>
                      </a:pPr>
                      <a:r>
                        <a:rPr sz="600" spc="-25" dirty="0">
                          <a:latin typeface="Calibri"/>
                          <a:cs typeface="Calibri"/>
                        </a:rPr>
                        <a:t>12</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9215">
                        <a:lnSpc>
                          <a:spcPct val="100000"/>
                        </a:lnSpc>
                        <a:spcBef>
                          <a:spcPts val="405"/>
                        </a:spcBef>
                      </a:pPr>
                      <a:r>
                        <a:rPr sz="600" spc="-50" dirty="0">
                          <a:latin typeface="Arial MT"/>
                          <a:cs typeface="Arial MT"/>
                        </a:rPr>
                        <a:t>9</a:t>
                      </a:r>
                      <a:endParaRPr sz="600">
                        <a:latin typeface="Arial MT"/>
                        <a:cs typeface="Arial MT"/>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7310">
                        <a:lnSpc>
                          <a:spcPct val="100000"/>
                        </a:lnSpc>
                        <a:spcBef>
                          <a:spcPts val="455"/>
                        </a:spcBef>
                      </a:pPr>
                      <a:r>
                        <a:rPr sz="600" dirty="0">
                          <a:latin typeface="Calibri"/>
                          <a:cs typeface="Calibri"/>
                        </a:rPr>
                        <a:t>109kmph</a:t>
                      </a:r>
                      <a:r>
                        <a:rPr sz="600" spc="30" dirty="0">
                          <a:latin typeface="Calibri"/>
                          <a:cs typeface="Calibri"/>
                        </a:rPr>
                        <a:t> </a:t>
                      </a:r>
                      <a:r>
                        <a:rPr sz="600" dirty="0">
                          <a:latin typeface="Calibri"/>
                          <a:cs typeface="Calibri"/>
                        </a:rPr>
                        <a:t>/</a:t>
                      </a:r>
                      <a:r>
                        <a:rPr sz="600" spc="5" dirty="0">
                          <a:latin typeface="Calibri"/>
                          <a:cs typeface="Calibri"/>
                        </a:rPr>
                        <a:t> </a:t>
                      </a:r>
                      <a:r>
                        <a:rPr sz="600" dirty="0">
                          <a:latin typeface="Calibri"/>
                          <a:cs typeface="Calibri"/>
                        </a:rPr>
                        <a:t>4.802</a:t>
                      </a:r>
                      <a:r>
                        <a:rPr sz="600" spc="35" dirty="0">
                          <a:latin typeface="Calibri"/>
                          <a:cs typeface="Calibri"/>
                        </a:rPr>
                        <a:t> </a:t>
                      </a:r>
                      <a:r>
                        <a:rPr sz="600" spc="-25" dirty="0">
                          <a:latin typeface="Calibri"/>
                          <a:cs typeface="Calibri"/>
                        </a:rPr>
                        <a:t>km</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3025">
                        <a:lnSpc>
                          <a:spcPct val="100000"/>
                        </a:lnSpc>
                        <a:spcBef>
                          <a:spcPts val="455"/>
                        </a:spcBef>
                      </a:pPr>
                      <a:r>
                        <a:rPr sz="600" spc="-10" dirty="0">
                          <a:latin typeface="Calibri"/>
                          <a:cs typeface="Calibri"/>
                        </a:rPr>
                        <a:t>Smooth</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r>
              <a:tr h="255008">
                <a:tc>
                  <a:txBody>
                    <a:bodyPr/>
                    <a:lstStyle/>
                    <a:p>
                      <a:pPr>
                        <a:lnSpc>
                          <a:spcPct val="100000"/>
                        </a:lnSpc>
                      </a:pPr>
                      <a:endParaRPr sz="700">
                        <a:latin typeface="Times New Roman"/>
                        <a:cs typeface="Times New Roman"/>
                      </a:endParaRPr>
                    </a:p>
                  </a:txBody>
                  <a:tcPr marL="0" marR="0" marT="0"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2390">
                        <a:lnSpc>
                          <a:spcPct val="100000"/>
                        </a:lnSpc>
                        <a:spcBef>
                          <a:spcPts val="455"/>
                        </a:spcBef>
                      </a:pPr>
                      <a:r>
                        <a:rPr sz="600" dirty="0">
                          <a:latin typeface="Calibri"/>
                          <a:cs typeface="Calibri"/>
                        </a:rPr>
                        <a:t>8:42:10</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8580">
                        <a:lnSpc>
                          <a:spcPct val="100000"/>
                        </a:lnSpc>
                        <a:spcBef>
                          <a:spcPts val="455"/>
                        </a:spcBef>
                      </a:pPr>
                      <a:r>
                        <a:rPr sz="600" spc="-25" dirty="0">
                          <a:latin typeface="Calibri"/>
                          <a:cs typeface="Calibri"/>
                        </a:rPr>
                        <a:t>35</a:t>
                      </a:r>
                      <a:endParaRPr sz="600">
                        <a:latin typeface="Calibri"/>
                        <a:cs typeface="Calibri"/>
                      </a:endParaRPr>
                    </a:p>
                  </a:txBody>
                  <a:tcPr marL="0" marR="0" marT="37059"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9375">
                        <a:lnSpc>
                          <a:spcPct val="100000"/>
                        </a:lnSpc>
                        <a:spcBef>
                          <a:spcPts val="405"/>
                        </a:spcBef>
                      </a:pPr>
                      <a:r>
                        <a:rPr sz="600" spc="-25" dirty="0">
                          <a:latin typeface="Calibri"/>
                          <a:cs typeface="Calibri"/>
                        </a:rPr>
                        <a:t>29</a:t>
                      </a:r>
                      <a:endParaRPr sz="600">
                        <a:latin typeface="Calibri"/>
                        <a:cs typeface="Calibri"/>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9375">
                        <a:lnSpc>
                          <a:spcPct val="100000"/>
                        </a:lnSpc>
                        <a:spcBef>
                          <a:spcPts val="405"/>
                        </a:spcBef>
                      </a:pPr>
                      <a:r>
                        <a:rPr sz="600" spc="-25" dirty="0">
                          <a:latin typeface="Calibri"/>
                          <a:cs typeface="Calibri"/>
                        </a:rPr>
                        <a:t>24</a:t>
                      </a:r>
                      <a:endParaRPr sz="600">
                        <a:latin typeface="Calibri"/>
                        <a:cs typeface="Calibri"/>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3025">
                        <a:lnSpc>
                          <a:spcPct val="100000"/>
                        </a:lnSpc>
                        <a:spcBef>
                          <a:spcPts val="405"/>
                        </a:spcBef>
                      </a:pPr>
                      <a:r>
                        <a:rPr sz="600" spc="-25" dirty="0">
                          <a:latin typeface="Calibri"/>
                          <a:cs typeface="Calibri"/>
                        </a:rPr>
                        <a:t>13</a:t>
                      </a:r>
                      <a:endParaRPr sz="600">
                        <a:latin typeface="Calibri"/>
                        <a:cs typeface="Calibri"/>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3025">
                        <a:lnSpc>
                          <a:spcPct val="100000"/>
                        </a:lnSpc>
                        <a:spcBef>
                          <a:spcPts val="405"/>
                        </a:spcBef>
                      </a:pPr>
                      <a:r>
                        <a:rPr sz="600" spc="-30" dirty="0">
                          <a:latin typeface="Calibri"/>
                          <a:cs typeface="Calibri"/>
                        </a:rPr>
                        <a:t>109kmph</a:t>
                      </a:r>
                      <a:r>
                        <a:rPr sz="600" spc="-10" dirty="0">
                          <a:latin typeface="Calibri"/>
                          <a:cs typeface="Calibri"/>
                        </a:rPr>
                        <a:t> </a:t>
                      </a:r>
                      <a:r>
                        <a:rPr sz="600" dirty="0">
                          <a:latin typeface="Calibri"/>
                          <a:cs typeface="Calibri"/>
                        </a:rPr>
                        <a:t>/</a:t>
                      </a:r>
                      <a:r>
                        <a:rPr sz="600" spc="-30" dirty="0">
                          <a:latin typeface="Calibri"/>
                          <a:cs typeface="Calibri"/>
                        </a:rPr>
                        <a:t> </a:t>
                      </a:r>
                      <a:r>
                        <a:rPr sz="600" spc="-20" dirty="0">
                          <a:latin typeface="Calibri"/>
                          <a:cs typeface="Calibri"/>
                        </a:rPr>
                        <a:t>6.157</a:t>
                      </a:r>
                      <a:r>
                        <a:rPr sz="600" spc="10" dirty="0">
                          <a:latin typeface="Calibri"/>
                          <a:cs typeface="Calibri"/>
                        </a:rPr>
                        <a:t> </a:t>
                      </a:r>
                      <a:r>
                        <a:rPr sz="600" spc="-25" dirty="0">
                          <a:solidFill>
                            <a:srgbClr val="161616"/>
                          </a:solidFill>
                          <a:latin typeface="Calibri"/>
                          <a:cs typeface="Calibri"/>
                        </a:rPr>
                        <a:t>km</a:t>
                      </a:r>
                      <a:endParaRPr sz="600">
                        <a:latin typeface="Calibri"/>
                        <a:cs typeface="Calibri"/>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69850">
                        <a:lnSpc>
                          <a:spcPct val="100000"/>
                        </a:lnSpc>
                        <a:spcBef>
                          <a:spcPts val="405"/>
                        </a:spcBef>
                      </a:pPr>
                      <a:r>
                        <a:rPr sz="600" spc="-20" dirty="0">
                          <a:latin typeface="Calibri"/>
                          <a:cs typeface="Calibri"/>
                        </a:rPr>
                        <a:t>Late</a:t>
                      </a:r>
                      <a:endParaRPr sz="600">
                        <a:latin typeface="Calibri"/>
                        <a:cs typeface="Calibri"/>
                      </a:endParaRPr>
                    </a:p>
                  </a:txBody>
                  <a:tcPr marL="0" marR="0" marT="32987"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r>
            </a:tbl>
          </a:graphicData>
        </a:graphic>
      </p:graphicFrame>
      <p:graphicFrame>
        <p:nvGraphicFramePr>
          <p:cNvPr id="4" name="object 4"/>
          <p:cNvGraphicFramePr>
            <a:graphicFrameLocks noGrp="1"/>
          </p:cNvGraphicFramePr>
          <p:nvPr/>
        </p:nvGraphicFramePr>
        <p:xfrm>
          <a:off x="599504" y="3429000"/>
          <a:ext cx="6334696" cy="353860"/>
        </p:xfrm>
        <a:graphic>
          <a:graphicData uri="http://schemas.openxmlformats.org/drawingml/2006/table">
            <a:tbl>
              <a:tblPr firstRow="1" bandRow="1">
                <a:tableStyleId>{2D5ABB26-0587-4C30-8999-92F81FD0307C}</a:tableStyleId>
              </a:tblPr>
              <a:tblGrid>
                <a:gridCol w="1503193"/>
                <a:gridCol w="1511755"/>
                <a:gridCol w="1497077"/>
                <a:gridCol w="1822671"/>
              </a:tblGrid>
              <a:tr h="353860">
                <a:tc>
                  <a:txBody>
                    <a:bodyPr/>
                    <a:lstStyle/>
                    <a:p>
                      <a:pPr marL="73660">
                        <a:lnSpc>
                          <a:spcPct val="100000"/>
                        </a:lnSpc>
                        <a:spcBef>
                          <a:spcPts val="500"/>
                        </a:spcBef>
                      </a:pPr>
                      <a:r>
                        <a:rPr sz="1000" dirty="0">
                          <a:latin typeface="Calibri"/>
                          <a:cs typeface="Calibri"/>
                        </a:rPr>
                        <a:t>BPT</a:t>
                      </a:r>
                      <a:r>
                        <a:rPr sz="1000" spc="25"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7:14:36</a:t>
                      </a:r>
                      <a:r>
                        <a:rPr sz="1000" spc="10" dirty="0">
                          <a:latin typeface="Calibri"/>
                          <a:cs typeface="Calibri"/>
                        </a:rPr>
                        <a:t> </a:t>
                      </a:r>
                      <a:r>
                        <a:rPr sz="1000" spc="-35" dirty="0">
                          <a:latin typeface="Calibri"/>
                          <a:cs typeface="Calibri"/>
                        </a:rPr>
                        <a:t>AM</a:t>
                      </a:r>
                      <a:endParaRPr sz="1000">
                        <a:latin typeface="Calibri"/>
                        <a:cs typeface="Calibri"/>
                      </a:endParaRPr>
                    </a:p>
                  </a:txBody>
                  <a:tcPr marL="0" marR="0" marT="40724"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6200">
                        <a:lnSpc>
                          <a:spcPct val="100000"/>
                        </a:lnSpc>
                        <a:spcBef>
                          <a:spcPts val="500"/>
                        </a:spcBef>
                      </a:pPr>
                      <a:r>
                        <a:rPr sz="1000" dirty="0">
                          <a:latin typeface="Calibri"/>
                          <a:cs typeface="Calibri"/>
                        </a:rPr>
                        <a:t>SPEED</a:t>
                      </a:r>
                      <a:r>
                        <a:rPr sz="1000" spc="20" dirty="0">
                          <a:latin typeface="Calibri"/>
                          <a:cs typeface="Calibri"/>
                        </a:rPr>
                        <a:t> </a:t>
                      </a:r>
                      <a:r>
                        <a:rPr sz="1000" dirty="0">
                          <a:latin typeface="Calibri"/>
                          <a:cs typeface="Calibri"/>
                        </a:rPr>
                        <a:t>DROP:</a:t>
                      </a:r>
                      <a:r>
                        <a:rPr sz="1000" spc="65" dirty="0">
                          <a:latin typeface="Calibri"/>
                          <a:cs typeface="Calibri"/>
                        </a:rPr>
                        <a:t> </a:t>
                      </a:r>
                      <a:r>
                        <a:rPr sz="1000" dirty="0">
                          <a:latin typeface="Calibri"/>
                          <a:cs typeface="Calibri"/>
                        </a:rPr>
                        <a:t>59</a:t>
                      </a:r>
                      <a:r>
                        <a:rPr sz="1000" spc="25" dirty="0">
                          <a:latin typeface="Calibri"/>
                          <a:cs typeface="Calibri"/>
                        </a:rPr>
                        <a:t> </a:t>
                      </a:r>
                      <a:r>
                        <a:rPr sz="1000" dirty="0">
                          <a:latin typeface="Calibri"/>
                          <a:cs typeface="Calibri"/>
                        </a:rPr>
                        <a:t>-</a:t>
                      </a:r>
                      <a:r>
                        <a:rPr sz="1000" spc="-20" dirty="0">
                          <a:latin typeface="Calibri"/>
                          <a:cs typeface="Calibri"/>
                        </a:rPr>
                        <a:t> </a:t>
                      </a:r>
                      <a:r>
                        <a:rPr sz="1000" spc="-25" dirty="0">
                          <a:latin typeface="Calibri"/>
                          <a:cs typeface="Calibri"/>
                        </a:rPr>
                        <a:t>30</a:t>
                      </a:r>
                      <a:endParaRPr sz="1000">
                        <a:latin typeface="Calibri"/>
                        <a:cs typeface="Calibri"/>
                      </a:endParaRPr>
                    </a:p>
                  </a:txBody>
                  <a:tcPr marL="0" marR="0" marT="40724"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0485">
                        <a:lnSpc>
                          <a:spcPct val="100000"/>
                        </a:lnSpc>
                        <a:spcBef>
                          <a:spcPts val="500"/>
                        </a:spcBef>
                      </a:pPr>
                      <a:r>
                        <a:rPr sz="1000" dirty="0">
                          <a:latin typeface="Calibri"/>
                          <a:cs typeface="Calibri"/>
                        </a:rPr>
                        <a:t>BFT</a:t>
                      </a:r>
                      <a:r>
                        <a:rPr sz="1000" spc="10"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7:07:17</a:t>
                      </a:r>
                      <a:r>
                        <a:rPr sz="1000" spc="45" dirty="0">
                          <a:latin typeface="Calibri"/>
                          <a:cs typeface="Calibri"/>
                        </a:rPr>
                        <a:t> </a:t>
                      </a:r>
                      <a:r>
                        <a:rPr sz="1000" spc="-25" dirty="0">
                          <a:latin typeface="Calibri"/>
                          <a:cs typeface="Calibri"/>
                        </a:rPr>
                        <a:t>AM</a:t>
                      </a:r>
                      <a:endParaRPr sz="1000">
                        <a:latin typeface="Calibri"/>
                        <a:cs typeface="Calibri"/>
                      </a:endParaRPr>
                    </a:p>
                  </a:txBody>
                  <a:tcPr marL="0" marR="0" marT="40724"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c>
                  <a:txBody>
                    <a:bodyPr/>
                    <a:lstStyle/>
                    <a:p>
                      <a:pPr marL="79375">
                        <a:lnSpc>
                          <a:spcPct val="100000"/>
                        </a:lnSpc>
                        <a:spcBef>
                          <a:spcPts val="450"/>
                        </a:spcBef>
                      </a:pPr>
                      <a:r>
                        <a:rPr sz="1000" spc="-20" dirty="0">
                          <a:latin typeface="Calibri"/>
                          <a:cs typeface="Calibri"/>
                        </a:rPr>
                        <a:t>SPEED</a:t>
                      </a:r>
                      <a:r>
                        <a:rPr sz="1000" spc="-5" dirty="0">
                          <a:latin typeface="Calibri"/>
                          <a:cs typeface="Calibri"/>
                        </a:rPr>
                        <a:t> </a:t>
                      </a:r>
                      <a:r>
                        <a:rPr sz="1000" spc="-25" dirty="0">
                          <a:latin typeface="Calibri"/>
                          <a:cs typeface="Calibri"/>
                        </a:rPr>
                        <a:t>DROP:</a:t>
                      </a:r>
                      <a:r>
                        <a:rPr sz="1000" spc="5" dirty="0">
                          <a:latin typeface="Calibri"/>
                          <a:cs typeface="Calibri"/>
                        </a:rPr>
                        <a:t> </a:t>
                      </a:r>
                      <a:r>
                        <a:rPr sz="1000" spc="-10" dirty="0">
                          <a:latin typeface="Calibri"/>
                          <a:cs typeface="Calibri"/>
                        </a:rPr>
                        <a:t>15</a:t>
                      </a:r>
                      <a:r>
                        <a:rPr sz="1000" spc="-25" dirty="0">
                          <a:latin typeface="Calibri"/>
                          <a:cs typeface="Calibri"/>
                        </a:rPr>
                        <a:t> </a:t>
                      </a:r>
                      <a:r>
                        <a:rPr sz="1000" dirty="0">
                          <a:latin typeface="Calibri"/>
                          <a:cs typeface="Calibri"/>
                        </a:rPr>
                        <a:t>-</a:t>
                      </a:r>
                      <a:r>
                        <a:rPr sz="1000" spc="-30" dirty="0">
                          <a:latin typeface="Calibri"/>
                          <a:cs typeface="Calibri"/>
                        </a:rPr>
                        <a:t> </a:t>
                      </a:r>
                      <a:r>
                        <a:rPr sz="1000" spc="-50" dirty="0">
                          <a:latin typeface="Calibri"/>
                          <a:cs typeface="Calibri"/>
                        </a:rPr>
                        <a:t>4</a:t>
                      </a:r>
                      <a:endParaRPr sz="1000">
                        <a:latin typeface="Calibri"/>
                        <a:cs typeface="Calibri"/>
                      </a:endParaRPr>
                    </a:p>
                  </a:txBody>
                  <a:tcPr marL="0" marR="0" marT="36652" marB="0">
                    <a:lnL w="9525">
                      <a:solidFill>
                        <a:srgbClr val="0F0F0F"/>
                      </a:solidFill>
                      <a:prstDash val="solid"/>
                    </a:lnL>
                    <a:lnR w="9525">
                      <a:solidFill>
                        <a:srgbClr val="0F0F0F"/>
                      </a:solidFill>
                      <a:prstDash val="solid"/>
                    </a:lnR>
                    <a:lnT w="9525">
                      <a:solidFill>
                        <a:srgbClr val="0F0F0F"/>
                      </a:solidFill>
                      <a:prstDash val="solid"/>
                    </a:lnT>
                    <a:lnB w="9525">
                      <a:solidFill>
                        <a:srgbClr val="0F0F0F"/>
                      </a:solidFill>
                      <a:prstDash val="solid"/>
                    </a:lnB>
                  </a:tcPr>
                </a:tc>
              </a:tr>
            </a:tbl>
          </a:graphicData>
        </a:graphic>
      </p:graphicFrame>
      <p:graphicFrame>
        <p:nvGraphicFramePr>
          <p:cNvPr id="5" name="object 5"/>
          <p:cNvGraphicFramePr>
            <a:graphicFrameLocks noGrp="1"/>
          </p:cNvGraphicFramePr>
          <p:nvPr/>
        </p:nvGraphicFramePr>
        <p:xfrm>
          <a:off x="609930" y="1567684"/>
          <a:ext cx="6324270" cy="1805993"/>
        </p:xfrm>
        <a:graphic>
          <a:graphicData uri="http://schemas.openxmlformats.org/drawingml/2006/table">
            <a:tbl>
              <a:tblPr firstRow="1" bandRow="1">
                <a:tableStyleId>{2D5ABB26-0587-4C30-8999-92F81FD0307C}</a:tableStyleId>
              </a:tblPr>
              <a:tblGrid>
                <a:gridCol w="3155746"/>
                <a:gridCol w="3168524"/>
              </a:tblGrid>
              <a:tr h="173264">
                <a:tc>
                  <a:txBody>
                    <a:bodyPr/>
                    <a:lstStyle/>
                    <a:p>
                      <a:pPr marL="71120">
                        <a:lnSpc>
                          <a:spcPct val="100000"/>
                        </a:lnSpc>
                        <a:spcBef>
                          <a:spcPts val="204"/>
                        </a:spcBef>
                      </a:pPr>
                      <a:r>
                        <a:rPr sz="1000" dirty="0">
                          <a:latin typeface="Calibri"/>
                          <a:cs typeface="Calibri"/>
                        </a:rPr>
                        <a:t>MP5</a:t>
                      </a:r>
                      <a:r>
                        <a:rPr sz="1000" spc="-10" dirty="0">
                          <a:latin typeface="Calibri"/>
                          <a:cs typeface="Calibri"/>
                        </a:rPr>
                        <a:t> </a:t>
                      </a:r>
                      <a:r>
                        <a:rPr sz="1000" dirty="0">
                          <a:latin typeface="Calibri"/>
                          <a:cs typeface="Calibri"/>
                        </a:rPr>
                        <a:t>attained:</a:t>
                      </a:r>
                      <a:r>
                        <a:rPr sz="1000" spc="445" dirty="0">
                          <a:latin typeface="Calibri"/>
                          <a:cs typeface="Calibri"/>
                        </a:rPr>
                        <a:t> </a:t>
                      </a:r>
                      <a:r>
                        <a:rPr sz="1000" dirty="0">
                          <a:latin typeface="Calibri"/>
                          <a:cs typeface="Calibri"/>
                        </a:rPr>
                        <a:t>115</a:t>
                      </a:r>
                      <a:r>
                        <a:rPr sz="1000" spc="-45" dirty="0">
                          <a:latin typeface="Calibri"/>
                          <a:cs typeface="Calibri"/>
                        </a:rPr>
                        <a:t> </a:t>
                      </a:r>
                      <a:r>
                        <a:rPr sz="1000" spc="-20" dirty="0">
                          <a:latin typeface="Calibri"/>
                          <a:cs typeface="Calibri"/>
                        </a:rPr>
                        <a:t>kmph</a:t>
                      </a:r>
                      <a:endParaRPr sz="1000">
                        <a:latin typeface="Calibri"/>
                        <a:cs typeface="Calibri"/>
                      </a:endParaRPr>
                    </a:p>
                  </a:txBody>
                  <a:tcPr marL="0" marR="0" marT="16696"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c>
                  <a:txBody>
                    <a:bodyPr/>
                    <a:lstStyle/>
                    <a:p>
                      <a:pPr marL="74930">
                        <a:lnSpc>
                          <a:spcPct val="100000"/>
                        </a:lnSpc>
                        <a:spcBef>
                          <a:spcPts val="60"/>
                        </a:spcBef>
                      </a:pPr>
                      <a:r>
                        <a:rPr sz="1000" spc="-10" dirty="0">
                          <a:latin typeface="Calibri"/>
                          <a:cs typeface="Calibri"/>
                        </a:rPr>
                        <a:t>Average</a:t>
                      </a:r>
                      <a:r>
                        <a:rPr sz="1000" spc="25" dirty="0">
                          <a:latin typeface="Calibri"/>
                          <a:cs typeface="Calibri"/>
                        </a:rPr>
                        <a:t> </a:t>
                      </a:r>
                      <a:r>
                        <a:rPr sz="1000" dirty="0">
                          <a:latin typeface="Calibri"/>
                          <a:cs typeface="Calibri"/>
                        </a:rPr>
                        <a:t>Speed:</a:t>
                      </a:r>
                      <a:r>
                        <a:rPr sz="1000" spc="490" dirty="0">
                          <a:latin typeface="Calibri"/>
                          <a:cs typeface="Calibri"/>
                        </a:rPr>
                        <a:t> </a:t>
                      </a:r>
                      <a:r>
                        <a:rPr sz="1000" dirty="0">
                          <a:latin typeface="Calibri"/>
                          <a:cs typeface="Calibri"/>
                        </a:rPr>
                        <a:t>62.73</a:t>
                      </a:r>
                      <a:r>
                        <a:rPr sz="1000" spc="-15" dirty="0">
                          <a:latin typeface="Calibri"/>
                          <a:cs typeface="Calibri"/>
                        </a:rPr>
                        <a:t> </a:t>
                      </a:r>
                      <a:r>
                        <a:rPr sz="1000" spc="-20" dirty="0">
                          <a:latin typeface="Calibri"/>
                          <a:cs typeface="Calibri"/>
                        </a:rPr>
                        <a:t>kmph</a:t>
                      </a:r>
                      <a:endParaRPr sz="1000">
                        <a:latin typeface="Calibri"/>
                        <a:cs typeface="Calibri"/>
                      </a:endParaRPr>
                    </a:p>
                  </a:txBody>
                  <a:tcPr marL="0" marR="0" marT="4887"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r>
              <a:tr h="165100">
                <a:tc>
                  <a:txBody>
                    <a:bodyPr/>
                    <a:lstStyle/>
                    <a:p>
                      <a:pPr marL="70485">
                        <a:lnSpc>
                          <a:spcPct val="100000"/>
                        </a:lnSpc>
                        <a:spcBef>
                          <a:spcPts val="85"/>
                        </a:spcBef>
                      </a:pPr>
                      <a:r>
                        <a:rPr sz="1000" spc="-10" dirty="0">
                          <a:latin typeface="Calibri"/>
                          <a:cs typeface="Calibri"/>
                        </a:rPr>
                        <a:t>Total</a:t>
                      </a:r>
                      <a:r>
                        <a:rPr sz="1000" spc="-5" dirty="0">
                          <a:latin typeface="Calibri"/>
                          <a:cs typeface="Calibri"/>
                        </a:rPr>
                        <a:t> </a:t>
                      </a:r>
                      <a:r>
                        <a:rPr sz="1000" dirty="0">
                          <a:latin typeface="Calibri"/>
                          <a:cs typeface="Calibri"/>
                        </a:rPr>
                        <a:t>Distance:</a:t>
                      </a:r>
                      <a:r>
                        <a:rPr sz="1000" spc="440" dirty="0">
                          <a:latin typeface="Calibri"/>
                          <a:cs typeface="Calibri"/>
                        </a:rPr>
                        <a:t> </a:t>
                      </a:r>
                      <a:r>
                        <a:rPr sz="1000" dirty="0">
                          <a:latin typeface="Calibri"/>
                          <a:cs typeface="Calibri"/>
                        </a:rPr>
                        <a:t>134.18</a:t>
                      </a:r>
                      <a:r>
                        <a:rPr sz="1000" spc="-40" dirty="0">
                          <a:latin typeface="Calibri"/>
                          <a:cs typeface="Calibri"/>
                        </a:rPr>
                        <a:t> </a:t>
                      </a:r>
                      <a:r>
                        <a:rPr sz="1000" spc="-25" dirty="0">
                          <a:latin typeface="Calibri"/>
                          <a:cs typeface="Calibri"/>
                        </a:rPr>
                        <a:t>km</a:t>
                      </a:r>
                      <a:endParaRPr sz="1000">
                        <a:latin typeface="Calibri"/>
                        <a:cs typeface="Calibri"/>
                      </a:endParaRPr>
                    </a:p>
                  </a:txBody>
                  <a:tcPr marL="0" marR="0" marT="6923"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c>
                  <a:txBody>
                    <a:bodyPr/>
                    <a:lstStyle/>
                    <a:p>
                      <a:pPr marL="73025">
                        <a:lnSpc>
                          <a:spcPts val="1290"/>
                        </a:lnSpc>
                      </a:pPr>
                      <a:r>
                        <a:rPr sz="1000" dirty="0">
                          <a:latin typeface="Calibri"/>
                          <a:cs typeface="Calibri"/>
                        </a:rPr>
                        <a:t>Total</a:t>
                      </a:r>
                      <a:r>
                        <a:rPr sz="1000" spc="50" dirty="0">
                          <a:latin typeface="Calibri"/>
                          <a:cs typeface="Calibri"/>
                        </a:rPr>
                        <a:t> </a:t>
                      </a:r>
                      <a:r>
                        <a:rPr sz="1000" dirty="0">
                          <a:latin typeface="Calibri"/>
                          <a:cs typeface="Calibri"/>
                        </a:rPr>
                        <a:t>Time:</a:t>
                      </a:r>
                      <a:r>
                        <a:rPr sz="1000" spc="165" dirty="0">
                          <a:latin typeface="Calibri"/>
                          <a:cs typeface="Calibri"/>
                        </a:rPr>
                        <a:t>  </a:t>
                      </a:r>
                      <a:r>
                        <a:rPr sz="1000" spc="-10" dirty="0">
                          <a:latin typeface="Calibri"/>
                          <a:cs typeface="Calibri"/>
                        </a:rPr>
                        <a:t>2:08:21</a:t>
                      </a:r>
                      <a:endParaRPr sz="1000">
                        <a:latin typeface="Calibri"/>
                        <a:cs typeface="Calibri"/>
                      </a:endParaRPr>
                    </a:p>
                  </a:txBody>
                  <a:tcPr marL="0" marR="0" marT="0"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r>
              <a:tr h="342900">
                <a:tc>
                  <a:txBody>
                    <a:bodyPr/>
                    <a:lstStyle/>
                    <a:p>
                      <a:pPr marL="71120">
                        <a:lnSpc>
                          <a:spcPts val="1270"/>
                        </a:lnSpc>
                      </a:pPr>
                      <a:r>
                        <a:rPr sz="1000" spc="-10" dirty="0">
                          <a:latin typeface="Calibri"/>
                          <a:cs typeface="Calibri"/>
                        </a:rPr>
                        <a:t>Distance</a:t>
                      </a:r>
                      <a:r>
                        <a:rPr sz="1000" spc="5" dirty="0">
                          <a:latin typeface="Calibri"/>
                          <a:cs typeface="Calibri"/>
                        </a:rPr>
                        <a:t> </a:t>
                      </a:r>
                      <a:r>
                        <a:rPr sz="1000" dirty="0">
                          <a:latin typeface="Calibri"/>
                          <a:cs typeface="Calibri"/>
                        </a:rPr>
                        <a:t>covered</a:t>
                      </a:r>
                      <a:r>
                        <a:rPr sz="1000" spc="25" dirty="0">
                          <a:latin typeface="Calibri"/>
                          <a:cs typeface="Calibri"/>
                        </a:rPr>
                        <a:t> </a:t>
                      </a:r>
                      <a:r>
                        <a:rPr sz="1000" dirty="0">
                          <a:latin typeface="Calibri"/>
                          <a:cs typeface="Calibri"/>
                        </a:rPr>
                        <a:t>at</a:t>
                      </a:r>
                      <a:r>
                        <a:rPr sz="1000" spc="-20" dirty="0">
                          <a:latin typeface="Calibri"/>
                          <a:cs typeface="Calibri"/>
                        </a:rPr>
                        <a:t> </a:t>
                      </a:r>
                      <a:r>
                        <a:rPr sz="1000" dirty="0">
                          <a:latin typeface="Calibri"/>
                          <a:cs typeface="Calibri"/>
                        </a:rPr>
                        <a:t>near MPS:</a:t>
                      </a:r>
                      <a:r>
                        <a:rPr sz="1000" spc="229" dirty="0">
                          <a:latin typeface="Calibri"/>
                          <a:cs typeface="Calibri"/>
                        </a:rPr>
                        <a:t> </a:t>
                      </a:r>
                      <a:r>
                        <a:rPr sz="1000" dirty="0">
                          <a:latin typeface="Calibri"/>
                          <a:cs typeface="Calibri"/>
                        </a:rPr>
                        <a:t>37.58</a:t>
                      </a:r>
                      <a:r>
                        <a:rPr sz="1000" spc="-25" dirty="0">
                          <a:latin typeface="Calibri"/>
                          <a:cs typeface="Calibri"/>
                        </a:rPr>
                        <a:t> km</a:t>
                      </a:r>
                      <a:endParaRPr sz="1000">
                        <a:latin typeface="Calibri"/>
                        <a:cs typeface="Calibri"/>
                      </a:endParaRPr>
                    </a:p>
                    <a:p>
                      <a:pPr marL="71120">
                        <a:lnSpc>
                          <a:spcPts val="1375"/>
                        </a:lnSpc>
                      </a:pPr>
                      <a:r>
                        <a:rPr sz="1000" spc="-10" dirty="0">
                          <a:latin typeface="Calibri"/>
                          <a:cs typeface="Calibri"/>
                        </a:rPr>
                        <a:t>(speed&gt;.95xMPS)</a:t>
                      </a:r>
                      <a:endParaRPr sz="1000">
                        <a:latin typeface="Calibri"/>
                        <a:cs typeface="Calibri"/>
                      </a:endParaRPr>
                    </a:p>
                  </a:txBody>
                  <a:tcPr marL="0" marR="0" marT="0"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c>
                  <a:txBody>
                    <a:bodyPr/>
                    <a:lstStyle/>
                    <a:p>
                      <a:pPr marL="73025">
                        <a:lnSpc>
                          <a:spcPts val="1265"/>
                        </a:lnSpc>
                      </a:pPr>
                      <a:r>
                        <a:rPr sz="1000" dirty="0">
                          <a:latin typeface="Calibri"/>
                          <a:cs typeface="Calibri"/>
                        </a:rPr>
                        <a:t>Time</a:t>
                      </a:r>
                      <a:r>
                        <a:rPr sz="1000" spc="150" dirty="0">
                          <a:latin typeface="Calibri"/>
                          <a:cs typeface="Calibri"/>
                        </a:rPr>
                        <a:t> </a:t>
                      </a:r>
                      <a:r>
                        <a:rPr sz="1000" dirty="0">
                          <a:latin typeface="Calibri"/>
                          <a:cs typeface="Calibri"/>
                        </a:rPr>
                        <a:t>Range</a:t>
                      </a:r>
                      <a:r>
                        <a:rPr sz="1000" spc="175" dirty="0">
                          <a:latin typeface="Calibri"/>
                          <a:cs typeface="Calibri"/>
                        </a:rPr>
                        <a:t> </a:t>
                      </a:r>
                      <a:r>
                        <a:rPr sz="1000" dirty="0">
                          <a:latin typeface="Calibri"/>
                          <a:cs typeface="Calibri"/>
                        </a:rPr>
                        <a:t>of</a:t>
                      </a:r>
                      <a:r>
                        <a:rPr sz="1000" spc="110" dirty="0">
                          <a:latin typeface="Calibri"/>
                          <a:cs typeface="Calibri"/>
                        </a:rPr>
                        <a:t> </a:t>
                      </a:r>
                      <a:r>
                        <a:rPr sz="1000" dirty="0">
                          <a:latin typeface="Calibri"/>
                          <a:cs typeface="Calibri"/>
                        </a:rPr>
                        <a:t>Analysis:</a:t>
                      </a:r>
                      <a:r>
                        <a:rPr sz="1000" spc="175" dirty="0">
                          <a:latin typeface="Calibri"/>
                          <a:cs typeface="Calibri"/>
                        </a:rPr>
                        <a:t> </a:t>
                      </a:r>
                      <a:r>
                        <a:rPr sz="1000" dirty="0">
                          <a:latin typeface="Calibri"/>
                          <a:cs typeface="Calibri"/>
                        </a:rPr>
                        <a:t>7:06:06</a:t>
                      </a:r>
                      <a:r>
                        <a:rPr sz="1000" spc="90" dirty="0">
                          <a:latin typeface="Calibri"/>
                          <a:cs typeface="Calibri"/>
                        </a:rPr>
                        <a:t> </a:t>
                      </a:r>
                      <a:r>
                        <a:rPr sz="1000" dirty="0">
                          <a:latin typeface="Calibri"/>
                          <a:cs typeface="Calibri"/>
                        </a:rPr>
                        <a:t>AM</a:t>
                      </a:r>
                      <a:r>
                        <a:rPr sz="1000" spc="120" dirty="0">
                          <a:latin typeface="Calibri"/>
                          <a:cs typeface="Calibri"/>
                        </a:rPr>
                        <a:t> </a:t>
                      </a:r>
                      <a:r>
                        <a:rPr sz="1000" dirty="0">
                          <a:latin typeface="Calibri"/>
                          <a:cs typeface="Calibri"/>
                        </a:rPr>
                        <a:t>-</a:t>
                      </a:r>
                      <a:r>
                        <a:rPr sz="1000" spc="90" dirty="0">
                          <a:latin typeface="Calibri"/>
                          <a:cs typeface="Calibri"/>
                        </a:rPr>
                        <a:t> </a:t>
                      </a:r>
                      <a:r>
                        <a:rPr sz="1000" dirty="0">
                          <a:latin typeface="Calibri"/>
                          <a:cs typeface="Calibri"/>
                        </a:rPr>
                        <a:t>9:14:Z3</a:t>
                      </a:r>
                      <a:r>
                        <a:rPr sz="1000" spc="160" dirty="0">
                          <a:latin typeface="Calibri"/>
                          <a:cs typeface="Calibri"/>
                        </a:rPr>
                        <a:t> </a:t>
                      </a:r>
                      <a:r>
                        <a:rPr sz="1000" spc="40" dirty="0">
                          <a:latin typeface="Calibri"/>
                          <a:cs typeface="Calibri"/>
                        </a:rPr>
                        <a:t>AM</a:t>
                      </a:r>
                      <a:endParaRPr sz="1000">
                        <a:latin typeface="Calibri"/>
                        <a:cs typeface="Calibri"/>
                      </a:endParaRPr>
                    </a:p>
                  </a:txBody>
                  <a:tcPr marL="0" marR="0" marT="0"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r>
              <a:tr h="1124729">
                <a:tc>
                  <a:txBody>
                    <a:bodyPr/>
                    <a:lstStyle/>
                    <a:p>
                      <a:pPr marL="71120">
                        <a:lnSpc>
                          <a:spcPts val="1275"/>
                        </a:lnSpc>
                      </a:pPr>
                      <a:r>
                        <a:rPr sz="1000" dirty="0">
                          <a:latin typeface="Calibri"/>
                          <a:cs typeface="Calibri"/>
                        </a:rPr>
                        <a:t>Late</a:t>
                      </a:r>
                      <a:r>
                        <a:rPr sz="1000" spc="-60" dirty="0">
                          <a:latin typeface="Calibri"/>
                          <a:cs typeface="Calibri"/>
                        </a:rPr>
                        <a:t> </a:t>
                      </a:r>
                      <a:r>
                        <a:rPr sz="1000" dirty="0">
                          <a:latin typeface="Calibri"/>
                          <a:cs typeface="Calibri"/>
                        </a:rPr>
                        <a:t>Controlling:</a:t>
                      </a:r>
                      <a:r>
                        <a:rPr sz="1000" spc="235" dirty="0">
                          <a:latin typeface="Calibri"/>
                          <a:cs typeface="Calibri"/>
                        </a:rPr>
                        <a:t> </a:t>
                      </a:r>
                      <a:r>
                        <a:rPr sz="1000" spc="-25" dirty="0">
                          <a:latin typeface="Calibri"/>
                          <a:cs typeface="Calibri"/>
                        </a:rPr>
                        <a:t>YES</a:t>
                      </a:r>
                      <a:endParaRPr sz="1000">
                        <a:latin typeface="Calibri"/>
                        <a:cs typeface="Calibri"/>
                      </a:endParaRPr>
                    </a:p>
                    <a:p>
                      <a:pPr marL="70485" marR="1863725" indent="1905">
                        <a:lnSpc>
                          <a:spcPct val="111700"/>
                        </a:lnSpc>
                        <a:spcBef>
                          <a:spcPts val="30"/>
                        </a:spcBef>
                      </a:pPr>
                      <a:r>
                        <a:rPr sz="1000" spc="-20" dirty="0">
                          <a:latin typeface="Calibri"/>
                          <a:cs typeface="Calibri"/>
                        </a:rPr>
                        <a:t>Over</a:t>
                      </a:r>
                      <a:r>
                        <a:rPr sz="1000" spc="-30" dirty="0">
                          <a:latin typeface="Calibri"/>
                          <a:cs typeface="Calibri"/>
                        </a:rPr>
                        <a:t> </a:t>
                      </a:r>
                      <a:r>
                        <a:rPr sz="1000" spc="-25" dirty="0">
                          <a:latin typeface="Calibri"/>
                          <a:cs typeface="Calibri"/>
                        </a:rPr>
                        <a:t>Speeding:</a:t>
                      </a:r>
                      <a:r>
                        <a:rPr sz="1000" spc="40" dirty="0">
                          <a:latin typeface="Calibri"/>
                          <a:cs typeface="Calibri"/>
                        </a:rPr>
                        <a:t> </a:t>
                      </a:r>
                      <a:r>
                        <a:rPr sz="1000" spc="-25" dirty="0">
                          <a:latin typeface="Calibri"/>
                          <a:cs typeface="Calibri"/>
                        </a:rPr>
                        <a:t>YES Improper</a:t>
                      </a:r>
                      <a:r>
                        <a:rPr sz="1000" spc="25" dirty="0">
                          <a:latin typeface="Calibri"/>
                          <a:cs typeface="Calibri"/>
                        </a:rPr>
                        <a:t> </a:t>
                      </a:r>
                      <a:r>
                        <a:rPr sz="1000" spc="-60" dirty="0">
                          <a:latin typeface="Calibri"/>
                          <a:cs typeface="Calibri"/>
                        </a:rPr>
                        <a:t>BPT:</a:t>
                      </a:r>
                      <a:r>
                        <a:rPr sz="1000" spc="-10" dirty="0">
                          <a:latin typeface="Calibri"/>
                          <a:cs typeface="Calibri"/>
                        </a:rPr>
                        <a:t> </a:t>
                      </a:r>
                      <a:r>
                        <a:rPr sz="1000" spc="-25" dirty="0">
                          <a:latin typeface="Calibri"/>
                          <a:cs typeface="Calibri"/>
                        </a:rPr>
                        <a:t>NO</a:t>
                      </a:r>
                      <a:endParaRPr sz="1000">
                        <a:latin typeface="Calibri"/>
                        <a:cs typeface="Calibri"/>
                      </a:endParaRPr>
                    </a:p>
                  </a:txBody>
                  <a:tcPr marL="0" marR="0" marT="0"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c>
                  <a:txBody>
                    <a:bodyPr/>
                    <a:lstStyle/>
                    <a:p>
                      <a:pPr marL="74930">
                        <a:lnSpc>
                          <a:spcPts val="1265"/>
                        </a:lnSpc>
                      </a:pPr>
                      <a:r>
                        <a:rPr sz="1000" dirty="0">
                          <a:latin typeface="Calibri"/>
                          <a:cs typeface="Calibri"/>
                        </a:rPr>
                        <a:t>Abrupt</a:t>
                      </a:r>
                      <a:r>
                        <a:rPr sz="1000" spc="165" dirty="0">
                          <a:latin typeface="Calibri"/>
                          <a:cs typeface="Calibri"/>
                        </a:rPr>
                        <a:t> </a:t>
                      </a:r>
                      <a:r>
                        <a:rPr sz="1000" dirty="0">
                          <a:latin typeface="Calibri"/>
                          <a:cs typeface="Calibri"/>
                        </a:rPr>
                        <a:t>Braking:</a:t>
                      </a:r>
                      <a:r>
                        <a:rPr sz="1000" spc="165" dirty="0">
                          <a:latin typeface="Calibri"/>
                          <a:cs typeface="Calibri"/>
                        </a:rPr>
                        <a:t> </a:t>
                      </a:r>
                      <a:r>
                        <a:rPr sz="1000" spc="30" dirty="0">
                          <a:latin typeface="Calibri"/>
                          <a:cs typeface="Calibri"/>
                        </a:rPr>
                        <a:t>NO</a:t>
                      </a:r>
                      <a:endParaRPr sz="1000">
                        <a:latin typeface="Calibri"/>
                        <a:cs typeface="Calibri"/>
                      </a:endParaRPr>
                    </a:p>
                    <a:p>
                      <a:pPr marL="72390" marR="1961514" indent="1905">
                        <a:lnSpc>
                          <a:spcPct val="121800"/>
                        </a:lnSpc>
                        <a:spcBef>
                          <a:spcPts val="25"/>
                        </a:spcBef>
                      </a:pPr>
                      <a:r>
                        <a:rPr sz="1000" dirty="0">
                          <a:latin typeface="Calibri"/>
                          <a:cs typeface="Calibri"/>
                        </a:rPr>
                        <a:t>Poor</a:t>
                      </a:r>
                      <a:r>
                        <a:rPr sz="1000" spc="145" dirty="0">
                          <a:latin typeface="Calibri"/>
                          <a:cs typeface="Calibri"/>
                        </a:rPr>
                        <a:t> </a:t>
                      </a:r>
                      <a:r>
                        <a:rPr sz="1000" dirty="0">
                          <a:latin typeface="Calibri"/>
                          <a:cs typeface="Calibri"/>
                        </a:rPr>
                        <a:t>Running:</a:t>
                      </a:r>
                      <a:r>
                        <a:rPr sz="1000" spc="135" dirty="0">
                          <a:latin typeface="Calibri"/>
                          <a:cs typeface="Calibri"/>
                        </a:rPr>
                        <a:t> </a:t>
                      </a:r>
                      <a:r>
                        <a:rPr sz="1000" spc="30" dirty="0">
                          <a:latin typeface="Calibri"/>
                          <a:cs typeface="Calibri"/>
                        </a:rPr>
                        <a:t>NO </a:t>
                      </a:r>
                      <a:r>
                        <a:rPr sz="1000" dirty="0">
                          <a:latin typeface="Calibri"/>
                          <a:cs typeface="Calibri"/>
                        </a:rPr>
                        <a:t>SR</a:t>
                      </a:r>
                      <a:r>
                        <a:rPr sz="1000" spc="90" dirty="0">
                          <a:latin typeface="Calibri"/>
                          <a:cs typeface="Calibri"/>
                        </a:rPr>
                        <a:t> </a:t>
                      </a:r>
                      <a:r>
                        <a:rPr sz="1000" dirty="0">
                          <a:latin typeface="Calibri"/>
                          <a:cs typeface="Calibri"/>
                        </a:rPr>
                        <a:t>Overspeed:</a:t>
                      </a:r>
                      <a:r>
                        <a:rPr sz="1000" spc="175" dirty="0">
                          <a:latin typeface="Calibri"/>
                          <a:cs typeface="Calibri"/>
                        </a:rPr>
                        <a:t> </a:t>
                      </a:r>
                      <a:r>
                        <a:rPr sz="1000" spc="30" dirty="0">
                          <a:latin typeface="Calibri"/>
                          <a:cs typeface="Calibri"/>
                        </a:rPr>
                        <a:t>NO</a:t>
                      </a:r>
                      <a:endParaRPr sz="1000">
                        <a:latin typeface="Calibri"/>
                        <a:cs typeface="Calibri"/>
                      </a:endParaRPr>
                    </a:p>
                  </a:txBody>
                  <a:tcPr marL="0" marR="0" marT="0" marB="0">
                    <a:lnL w="9525">
                      <a:solidFill>
                        <a:srgbClr val="1F1F1F"/>
                      </a:solidFill>
                      <a:prstDash val="solid"/>
                    </a:lnL>
                    <a:lnR w="9525">
                      <a:solidFill>
                        <a:srgbClr val="1F1F1F"/>
                      </a:solidFill>
                      <a:prstDash val="solid"/>
                    </a:lnR>
                    <a:lnT w="9525">
                      <a:solidFill>
                        <a:srgbClr val="1F1F1F"/>
                      </a:solidFill>
                      <a:prstDash val="solid"/>
                    </a:lnT>
                    <a:lnB w="9525">
                      <a:solidFill>
                        <a:srgbClr val="1F1F1F"/>
                      </a:solidFill>
                      <a:prstDash val="solid"/>
                    </a:lnB>
                  </a:tcPr>
                </a:tc>
              </a:tr>
            </a:tbl>
          </a:graphicData>
        </a:graphic>
      </p:graphicFrame>
      <p:sp>
        <p:nvSpPr>
          <p:cNvPr id="6" name="object 6"/>
          <p:cNvSpPr txBox="1"/>
          <p:nvPr/>
        </p:nvSpPr>
        <p:spPr>
          <a:xfrm>
            <a:off x="762001" y="152402"/>
            <a:ext cx="5105400" cy="317370"/>
          </a:xfrm>
          <a:prstGeom prst="rect">
            <a:avLst/>
          </a:prstGeom>
        </p:spPr>
        <p:txBody>
          <a:bodyPr vert="horz" wrap="square" lIns="0" tIns="9501" rIns="0" bIns="0" rtlCol="0">
            <a:spAutoFit/>
          </a:bodyPr>
          <a:lstStyle/>
          <a:p>
            <a:pPr marL="9501">
              <a:spcBef>
                <a:spcPts val="75"/>
              </a:spcBef>
            </a:pPr>
            <a:r>
              <a:rPr sz="2000" dirty="0">
                <a:solidFill>
                  <a:srgbClr val="0857C1"/>
                </a:solidFill>
                <a:latin typeface="Calibri"/>
                <a:cs typeface="Calibri"/>
              </a:rPr>
              <a:t>SPEEDOMETER</a:t>
            </a:r>
            <a:r>
              <a:rPr sz="2000" spc="79" dirty="0">
                <a:solidFill>
                  <a:srgbClr val="0857C1"/>
                </a:solidFill>
                <a:latin typeface="Calibri"/>
                <a:cs typeface="Calibri"/>
              </a:rPr>
              <a:t> </a:t>
            </a:r>
            <a:r>
              <a:rPr sz="2000" spc="-34">
                <a:solidFill>
                  <a:srgbClr val="0759C3"/>
                </a:solidFill>
                <a:latin typeface="Calibri"/>
                <a:cs typeface="Calibri"/>
              </a:rPr>
              <a:t>DATA</a:t>
            </a:r>
            <a:r>
              <a:rPr sz="2000" spc="-37">
                <a:solidFill>
                  <a:srgbClr val="0759C3"/>
                </a:solidFill>
                <a:latin typeface="Calibri"/>
                <a:cs typeface="Calibri"/>
              </a:rPr>
              <a:t> </a:t>
            </a:r>
            <a:r>
              <a:rPr sz="2000" spc="-7" smtClean="0">
                <a:solidFill>
                  <a:srgbClr val="1352D1"/>
                </a:solidFill>
                <a:latin typeface="Calibri"/>
                <a:cs typeface="Calibri"/>
              </a:rPr>
              <a:t>ANALYSIS</a:t>
            </a:r>
            <a:r>
              <a:rPr lang="en-US" sz="2000" spc="-7" dirty="0" smtClean="0">
                <a:solidFill>
                  <a:srgbClr val="1352D1"/>
                </a:solidFill>
                <a:latin typeface="Calibri"/>
                <a:cs typeface="Calibri"/>
              </a:rPr>
              <a:t>-1</a:t>
            </a:r>
            <a:endParaRPr sz="2000">
              <a:latin typeface="Calibri"/>
              <a:cs typeface="Calibri"/>
            </a:endParaRPr>
          </a:p>
        </p:txBody>
      </p:sp>
      <p:sp>
        <p:nvSpPr>
          <p:cNvPr id="7" name="object 7"/>
          <p:cNvSpPr txBox="1"/>
          <p:nvPr/>
        </p:nvSpPr>
        <p:spPr>
          <a:xfrm>
            <a:off x="658027" y="609604"/>
            <a:ext cx="2326724" cy="540092"/>
          </a:xfrm>
          <a:prstGeom prst="rect">
            <a:avLst/>
          </a:prstGeom>
        </p:spPr>
        <p:txBody>
          <a:bodyPr vert="horz" wrap="square" lIns="0" tIns="44649" rIns="0" bIns="0" rtlCol="0">
            <a:spAutoFit/>
          </a:bodyPr>
          <a:lstStyle/>
          <a:p>
            <a:pPr marL="9501">
              <a:spcBef>
                <a:spcPts val="352"/>
              </a:spcBef>
            </a:pPr>
            <a:r>
              <a:rPr sz="900" spc="-7" dirty="0">
                <a:latin typeface="Calibri"/>
                <a:cs typeface="Calibri"/>
              </a:rPr>
              <a:t>Journey</a:t>
            </a:r>
            <a:r>
              <a:rPr sz="900" spc="22" dirty="0">
                <a:latin typeface="Calibri"/>
                <a:cs typeface="Calibri"/>
              </a:rPr>
              <a:t> </a:t>
            </a:r>
            <a:r>
              <a:rPr sz="900" spc="-7" dirty="0">
                <a:latin typeface="Calibri"/>
                <a:cs typeface="Calibri"/>
              </a:rPr>
              <a:t>Date:</a:t>
            </a:r>
            <a:r>
              <a:rPr sz="900" spc="-34" dirty="0">
                <a:latin typeface="Calibri"/>
                <a:cs typeface="Calibri"/>
              </a:rPr>
              <a:t> </a:t>
            </a:r>
            <a:r>
              <a:rPr sz="900" spc="-7" dirty="0">
                <a:latin typeface="Calibri"/>
                <a:cs typeface="Calibri"/>
              </a:rPr>
              <a:t>15.12..2024</a:t>
            </a:r>
            <a:endParaRPr sz="900">
              <a:latin typeface="Calibri"/>
              <a:cs typeface="Calibri"/>
            </a:endParaRPr>
          </a:p>
          <a:p>
            <a:pPr marL="9501" marR="3801">
              <a:lnSpc>
                <a:spcPts val="1437"/>
              </a:lnSpc>
              <a:spcBef>
                <a:spcPts val="64"/>
              </a:spcBef>
            </a:pPr>
            <a:r>
              <a:rPr sz="900" smtClean="0">
                <a:latin typeface="Calibri"/>
                <a:cs typeface="Calibri"/>
              </a:rPr>
              <a:t>No</a:t>
            </a:r>
            <a:r>
              <a:rPr sz="900" dirty="0">
                <a:latin typeface="Calibri"/>
                <a:cs typeface="Calibri"/>
              </a:rPr>
              <a:t>.</a:t>
            </a:r>
            <a:r>
              <a:rPr sz="900" spc="-7" dirty="0">
                <a:latin typeface="Calibri"/>
                <a:cs typeface="Calibri"/>
              </a:rPr>
              <a:t> </a:t>
            </a:r>
            <a:r>
              <a:rPr sz="900" dirty="0">
                <a:latin typeface="Calibri"/>
                <a:cs typeface="Calibri"/>
              </a:rPr>
              <a:t>22453</a:t>
            </a:r>
            <a:r>
              <a:rPr sz="900" spc="-34" dirty="0">
                <a:latin typeface="Calibri"/>
                <a:cs typeface="Calibri"/>
              </a:rPr>
              <a:t> </a:t>
            </a:r>
            <a:r>
              <a:rPr sz="900" spc="-15" dirty="0">
                <a:latin typeface="Calibri"/>
                <a:cs typeface="Calibri"/>
              </a:rPr>
              <a:t>(CHG)</a:t>
            </a:r>
            <a:endParaRPr sz="900">
              <a:latin typeface="Calibri"/>
              <a:cs typeface="Calibri"/>
            </a:endParaRPr>
          </a:p>
          <a:p>
            <a:pPr marL="9501">
              <a:spcBef>
                <a:spcPts val="142"/>
              </a:spcBef>
            </a:pPr>
            <a:r>
              <a:rPr sz="900" dirty="0">
                <a:latin typeface="Calibri"/>
                <a:cs typeface="Calibri"/>
              </a:rPr>
              <a:t>Remarks:</a:t>
            </a:r>
            <a:r>
              <a:rPr sz="900" spc="11" dirty="0">
                <a:latin typeface="Calibri"/>
                <a:cs typeface="Calibri"/>
              </a:rPr>
              <a:t> </a:t>
            </a:r>
            <a:r>
              <a:rPr sz="900" spc="-7" dirty="0">
                <a:latin typeface="Calibri"/>
                <a:cs typeface="Calibri"/>
              </a:rPr>
              <a:t>TKD/WAP-</a:t>
            </a:r>
            <a:r>
              <a:rPr sz="900" spc="-37" dirty="0">
                <a:latin typeface="Calibri"/>
                <a:cs typeface="Calibri"/>
              </a:rPr>
              <a:t>4</a:t>
            </a:r>
            <a:endParaRPr sz="900">
              <a:latin typeface="Calibri"/>
              <a:cs typeface="Calibri"/>
            </a:endParaRPr>
          </a:p>
        </p:txBody>
      </p:sp>
      <p:sp>
        <p:nvSpPr>
          <p:cNvPr id="10" name="object 10"/>
          <p:cNvSpPr txBox="1"/>
          <p:nvPr/>
        </p:nvSpPr>
        <p:spPr>
          <a:xfrm>
            <a:off x="3393565" y="609606"/>
            <a:ext cx="1875497" cy="534322"/>
          </a:xfrm>
          <a:prstGeom prst="rect">
            <a:avLst/>
          </a:prstGeom>
        </p:spPr>
        <p:txBody>
          <a:bodyPr vert="horz" wrap="square" lIns="0" tIns="44649" rIns="0" bIns="0" rtlCol="0">
            <a:spAutoFit/>
          </a:bodyPr>
          <a:lstStyle/>
          <a:p>
            <a:pPr marL="10451">
              <a:spcBef>
                <a:spcPts val="352"/>
              </a:spcBef>
            </a:pPr>
            <a:r>
              <a:rPr sz="900" dirty="0">
                <a:latin typeface="Calibri"/>
                <a:cs typeface="Calibri"/>
              </a:rPr>
              <a:t>Report</a:t>
            </a:r>
            <a:r>
              <a:rPr sz="900" spc="-22" dirty="0">
                <a:latin typeface="Calibri"/>
                <a:cs typeface="Calibri"/>
              </a:rPr>
              <a:t> </a:t>
            </a:r>
            <a:r>
              <a:rPr sz="900" dirty="0">
                <a:latin typeface="Calibri"/>
                <a:cs typeface="Calibri"/>
              </a:rPr>
              <a:t>ID:</a:t>
            </a:r>
            <a:r>
              <a:rPr sz="900" spc="-49" dirty="0">
                <a:latin typeface="Calibri"/>
                <a:cs typeface="Calibri"/>
              </a:rPr>
              <a:t> </a:t>
            </a:r>
            <a:r>
              <a:rPr sz="900" spc="-7" dirty="0">
                <a:latin typeface="Calibri"/>
                <a:cs typeface="Calibri"/>
              </a:rPr>
              <a:t>151224/10610</a:t>
            </a:r>
            <a:endParaRPr sz="900">
              <a:latin typeface="Calibri"/>
              <a:cs typeface="Calibri"/>
            </a:endParaRPr>
          </a:p>
          <a:p>
            <a:pPr marL="9501" marR="350531" indent="950">
              <a:lnSpc>
                <a:spcPct val="121600"/>
              </a:lnSpc>
              <a:spcBef>
                <a:spcPts val="71"/>
              </a:spcBef>
            </a:pPr>
            <a:r>
              <a:rPr sz="900" smtClean="0">
                <a:latin typeface="Calibri"/>
                <a:cs typeface="Calibri"/>
              </a:rPr>
              <a:t>Loco</a:t>
            </a:r>
            <a:r>
              <a:rPr sz="900" spc="-41" smtClean="0">
                <a:latin typeface="Calibri"/>
                <a:cs typeface="Calibri"/>
              </a:rPr>
              <a:t> </a:t>
            </a:r>
            <a:r>
              <a:rPr sz="900" dirty="0">
                <a:latin typeface="Calibri"/>
                <a:cs typeface="Calibri"/>
              </a:rPr>
              <a:t>Number:</a:t>
            </a:r>
            <a:r>
              <a:rPr sz="900" spc="-26" dirty="0">
                <a:latin typeface="Calibri"/>
                <a:cs typeface="Calibri"/>
              </a:rPr>
              <a:t> </a:t>
            </a:r>
            <a:r>
              <a:rPr sz="900" spc="-7" dirty="0">
                <a:latin typeface="Calibri"/>
                <a:cs typeface="Calibri"/>
              </a:rPr>
              <a:t>22688 </a:t>
            </a:r>
            <a:r>
              <a:rPr sz="900" dirty="0">
                <a:latin typeface="Calibri"/>
                <a:cs typeface="Calibri"/>
              </a:rPr>
              <a:t>Section:</a:t>
            </a:r>
            <a:r>
              <a:rPr sz="900" spc="7" dirty="0">
                <a:latin typeface="Calibri"/>
                <a:cs typeface="Calibri"/>
              </a:rPr>
              <a:t> </a:t>
            </a:r>
            <a:r>
              <a:rPr sz="900" dirty="0">
                <a:latin typeface="Calibri"/>
                <a:cs typeface="Calibri"/>
              </a:rPr>
              <a:t>MTC-MB </a:t>
            </a:r>
            <a:r>
              <a:rPr sz="900" spc="-7" dirty="0">
                <a:latin typeface="Calibri"/>
                <a:cs typeface="Calibri"/>
              </a:rPr>
              <a:t>LAXVEN</a:t>
            </a:r>
            <a:endParaRPr sz="900">
              <a:latin typeface="Calibri"/>
              <a:cs typeface="Calibri"/>
            </a:endParaRPr>
          </a:p>
        </p:txBody>
      </p:sp>
      <p:sp>
        <p:nvSpPr>
          <p:cNvPr id="11" name="object 11"/>
          <p:cNvSpPr txBox="1"/>
          <p:nvPr/>
        </p:nvSpPr>
        <p:spPr>
          <a:xfrm>
            <a:off x="1620964" y="3798918"/>
            <a:ext cx="3362754" cy="163482"/>
          </a:xfrm>
          <a:prstGeom prst="rect">
            <a:avLst/>
          </a:prstGeom>
        </p:spPr>
        <p:txBody>
          <a:bodyPr vert="horz" wrap="square" lIns="0" tIns="9501" rIns="0" bIns="0" rtlCol="0">
            <a:spAutoFit/>
          </a:bodyPr>
          <a:lstStyle/>
          <a:p>
            <a:pPr marL="9501">
              <a:spcBef>
                <a:spcPts val="75"/>
              </a:spcBef>
            </a:pPr>
            <a:r>
              <a:rPr sz="1000" dirty="0">
                <a:latin typeface="Calibri"/>
                <a:cs typeface="Calibri"/>
              </a:rPr>
              <a:t>SPEED</a:t>
            </a:r>
            <a:r>
              <a:rPr sz="1000" spc="7" dirty="0">
                <a:latin typeface="Calibri"/>
                <a:cs typeface="Calibri"/>
              </a:rPr>
              <a:t> </a:t>
            </a:r>
            <a:r>
              <a:rPr sz="1000" dirty="0">
                <a:latin typeface="Calibri"/>
                <a:cs typeface="Calibri"/>
              </a:rPr>
              <a:t>WHILE</a:t>
            </a:r>
            <a:r>
              <a:rPr sz="1000" spc="26" dirty="0">
                <a:latin typeface="Calibri"/>
                <a:cs typeface="Calibri"/>
              </a:rPr>
              <a:t> </a:t>
            </a:r>
            <a:r>
              <a:rPr sz="1000" dirty="0">
                <a:latin typeface="Calibri"/>
                <a:cs typeface="Calibri"/>
              </a:rPr>
              <a:t>APPROACHING</a:t>
            </a:r>
            <a:r>
              <a:rPr sz="1000" spc="94" dirty="0">
                <a:latin typeface="Calibri"/>
                <a:cs typeface="Calibri"/>
              </a:rPr>
              <a:t> </a:t>
            </a:r>
            <a:r>
              <a:rPr sz="1000" dirty="0">
                <a:latin typeface="Calibri"/>
                <a:cs typeface="Calibri"/>
              </a:rPr>
              <a:t>STOP</a:t>
            </a:r>
            <a:r>
              <a:rPr sz="1000" spc="19" dirty="0">
                <a:latin typeface="Calibri"/>
                <a:cs typeface="Calibri"/>
              </a:rPr>
              <a:t> </a:t>
            </a:r>
            <a:r>
              <a:rPr sz="1000" dirty="0">
                <a:latin typeface="Calibri"/>
                <a:cs typeface="Calibri"/>
              </a:rPr>
              <a:t>SIGNAL</a:t>
            </a:r>
            <a:r>
              <a:rPr sz="1000" spc="49" dirty="0">
                <a:latin typeface="Calibri"/>
                <a:cs typeface="Calibri"/>
              </a:rPr>
              <a:t> </a:t>
            </a:r>
            <a:r>
              <a:rPr sz="1000" spc="-15" dirty="0">
                <a:latin typeface="Calibri"/>
                <a:cs typeface="Calibri"/>
              </a:rPr>
              <a:t>AT</a:t>
            </a:r>
            <a:r>
              <a:rPr sz="1000" spc="-7" dirty="0">
                <a:latin typeface="Calibri"/>
                <a:cs typeface="Calibri"/>
              </a:rPr>
              <a:t> DANGER</a:t>
            </a:r>
            <a:endParaRPr sz="1000">
              <a:latin typeface="Calibri"/>
              <a:cs typeface="Calibri"/>
            </a:endParaRPr>
          </a:p>
        </p:txBody>
      </p:sp>
      <p:sp>
        <p:nvSpPr>
          <p:cNvPr id="12" name="object 12"/>
          <p:cNvSpPr txBox="1"/>
          <p:nvPr/>
        </p:nvSpPr>
        <p:spPr>
          <a:xfrm>
            <a:off x="2133600" y="5018118"/>
            <a:ext cx="2644375" cy="163482"/>
          </a:xfrm>
          <a:prstGeom prst="rect">
            <a:avLst/>
          </a:prstGeom>
        </p:spPr>
        <p:txBody>
          <a:bodyPr vert="horz" wrap="square" lIns="0" tIns="9501" rIns="0" bIns="0" rtlCol="0">
            <a:spAutoFit/>
          </a:bodyPr>
          <a:lstStyle/>
          <a:p>
            <a:pPr marL="9501">
              <a:spcBef>
                <a:spcPts val="75"/>
              </a:spcBef>
            </a:pPr>
            <a:r>
              <a:rPr sz="1000" dirty="0">
                <a:latin typeface="Calibri"/>
                <a:cs typeface="Calibri"/>
              </a:rPr>
              <a:t>SPEED</a:t>
            </a:r>
            <a:r>
              <a:rPr sz="1000" spc="-11" dirty="0">
                <a:latin typeface="Calibri"/>
                <a:cs typeface="Calibri"/>
              </a:rPr>
              <a:t> </a:t>
            </a:r>
            <a:r>
              <a:rPr sz="1000" dirty="0">
                <a:latin typeface="Calibri"/>
                <a:cs typeface="Calibri"/>
              </a:rPr>
              <a:t>RESTRICTIONS</a:t>
            </a:r>
            <a:r>
              <a:rPr sz="1000" spc="112" dirty="0">
                <a:latin typeface="Calibri"/>
                <a:cs typeface="Calibri"/>
              </a:rPr>
              <a:t> </a:t>
            </a:r>
            <a:r>
              <a:rPr sz="1000" dirty="0">
                <a:latin typeface="Calibri"/>
                <a:cs typeface="Calibri"/>
              </a:rPr>
              <a:t>OBSERVED</a:t>
            </a:r>
            <a:r>
              <a:rPr sz="1000" spc="41" dirty="0">
                <a:latin typeface="Calibri"/>
                <a:cs typeface="Calibri"/>
              </a:rPr>
              <a:t> </a:t>
            </a:r>
            <a:r>
              <a:rPr sz="1000" dirty="0">
                <a:latin typeface="Calibri"/>
                <a:cs typeface="Calibri"/>
              </a:rPr>
              <a:t>BY THE</a:t>
            </a:r>
            <a:r>
              <a:rPr sz="1000" spc="-26" dirty="0">
                <a:latin typeface="Calibri"/>
                <a:cs typeface="Calibri"/>
              </a:rPr>
              <a:t> </a:t>
            </a:r>
            <a:r>
              <a:rPr sz="1000" spc="-19" dirty="0">
                <a:latin typeface="Calibri"/>
                <a:cs typeface="Calibri"/>
              </a:rPr>
              <a:t>LP</a:t>
            </a:r>
            <a:endParaRPr sz="1000">
              <a:latin typeface="Calibri"/>
              <a:cs typeface="Calibri"/>
            </a:endParaRPr>
          </a:p>
        </p:txBody>
      </p:sp>
      <p:sp>
        <p:nvSpPr>
          <p:cNvPr id="13" name="object 13"/>
          <p:cNvSpPr txBox="1"/>
          <p:nvPr/>
        </p:nvSpPr>
        <p:spPr>
          <a:xfrm>
            <a:off x="4961445" y="5791207"/>
            <a:ext cx="1050148" cy="450740"/>
          </a:xfrm>
          <a:prstGeom prst="rect">
            <a:avLst/>
          </a:prstGeom>
        </p:spPr>
        <p:txBody>
          <a:bodyPr vert="horz" wrap="square" lIns="0" tIns="9501" rIns="0" bIns="0" rtlCol="0">
            <a:spAutoFit/>
          </a:bodyPr>
          <a:lstStyle/>
          <a:p>
            <a:pPr marL="9501">
              <a:spcBef>
                <a:spcPts val="75"/>
              </a:spcBef>
            </a:pPr>
            <a:r>
              <a:rPr sz="900" dirty="0">
                <a:latin typeface="Calibri"/>
                <a:cs typeface="Calibri"/>
              </a:rPr>
              <a:t>Report</a:t>
            </a:r>
            <a:r>
              <a:rPr sz="900" spc="-22" dirty="0">
                <a:latin typeface="Calibri"/>
                <a:cs typeface="Calibri"/>
              </a:rPr>
              <a:t> </a:t>
            </a:r>
            <a:r>
              <a:rPr sz="900" spc="-7">
                <a:latin typeface="Calibri"/>
                <a:cs typeface="Calibri"/>
              </a:rPr>
              <a:t>checked</a:t>
            </a:r>
            <a:r>
              <a:rPr sz="900" spc="-4">
                <a:latin typeface="Calibri"/>
                <a:cs typeface="Calibri"/>
              </a:rPr>
              <a:t> </a:t>
            </a:r>
            <a:r>
              <a:rPr sz="900" spc="-19" smtClean="0">
                <a:latin typeface="Calibri"/>
                <a:cs typeface="Calibri"/>
              </a:rPr>
              <a:t>by</a:t>
            </a:r>
            <a:endParaRPr lang="en-US" sz="900" spc="-19" dirty="0" smtClean="0">
              <a:latin typeface="Calibri"/>
              <a:cs typeface="Calibri"/>
            </a:endParaRPr>
          </a:p>
          <a:p>
            <a:pPr marL="9501">
              <a:spcBef>
                <a:spcPts val="75"/>
              </a:spcBef>
            </a:pPr>
            <a:r>
              <a:rPr lang="en-US" sz="900" spc="-19" dirty="0" smtClean="0">
                <a:latin typeface="Calibri"/>
                <a:cs typeface="Calibri"/>
              </a:rPr>
              <a:t>H R MEENA</a:t>
            </a:r>
          </a:p>
          <a:p>
            <a:pPr marL="9501">
              <a:spcBef>
                <a:spcPts val="75"/>
              </a:spcBef>
            </a:pPr>
            <a:endParaRPr sz="9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65163" y="1543050"/>
            <a:ext cx="7812087" cy="37719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33400" y="0"/>
            <a:ext cx="80772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743200"/>
            <a:ext cx="3180614" cy="707886"/>
          </a:xfrm>
          <a:prstGeom prst="rect">
            <a:avLst/>
          </a:prstGeom>
        </p:spPr>
        <p:txBody>
          <a:bodyPr wrap="none">
            <a:spAutoFit/>
          </a:bodyPr>
          <a:lstStyle/>
          <a:p>
            <a:r>
              <a:rPr lang="en-US" sz="4000" b="1" i="1" dirty="0" smtClean="0">
                <a:solidFill>
                  <a:srgbClr val="FFC000"/>
                </a:solidFill>
              </a:rPr>
              <a:t>CASE </a:t>
            </a:r>
            <a:r>
              <a:rPr lang="en-US" sz="4000" b="1" i="1" dirty="0" smtClean="0">
                <a:solidFill>
                  <a:srgbClr val="FFC000"/>
                </a:solidFill>
              </a:rPr>
              <a:t>STUDY-8</a:t>
            </a:r>
            <a:endParaRPr lang="en-US" sz="4000" b="1" i="1" dirty="0">
              <a:solidFill>
                <a:srgbClr val="FFC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1781174" y="1447800"/>
            <a:ext cx="5686425" cy="5410200"/>
          </a:xfrm>
          <a:prstGeom prst="rect">
            <a:avLst/>
          </a:prstGeom>
          <a:noFill/>
          <a:ln w="9525">
            <a:noFill/>
            <a:miter lim="800000"/>
            <a:headEnd/>
            <a:tailEnd/>
          </a:ln>
          <a:effectLst/>
        </p:spPr>
      </p:pic>
      <p:sp>
        <p:nvSpPr>
          <p:cNvPr id="4" name="Rectangle 3"/>
          <p:cNvSpPr/>
          <p:nvPr/>
        </p:nvSpPr>
        <p:spPr>
          <a:xfrm>
            <a:off x="1905000" y="76200"/>
            <a:ext cx="5562600" cy="523220"/>
          </a:xfrm>
          <a:prstGeom prst="rect">
            <a:avLst/>
          </a:prstGeom>
        </p:spPr>
        <p:txBody>
          <a:bodyPr wrap="square">
            <a:spAutoFit/>
          </a:bodyPr>
          <a:lstStyle/>
          <a:p>
            <a:r>
              <a:rPr lang="en-US" sz="2800" dirty="0" smtClean="0">
                <a:solidFill>
                  <a:srgbClr val="0070C0"/>
                </a:solidFill>
              </a:rPr>
              <a:t>SPEEDO METER DATA ANALYSIS-8</a:t>
            </a:r>
            <a:endParaRPr lang="en-US" sz="2800" dirty="0">
              <a:solidFill>
                <a:srgbClr val="0070C0"/>
              </a:solidFill>
            </a:endParaRPr>
          </a:p>
        </p:txBody>
      </p:sp>
      <p:sp>
        <p:nvSpPr>
          <p:cNvPr id="5" name="TextBox 4"/>
          <p:cNvSpPr txBox="1"/>
          <p:nvPr/>
        </p:nvSpPr>
        <p:spPr>
          <a:xfrm>
            <a:off x="1828800" y="986135"/>
            <a:ext cx="4953000" cy="461665"/>
          </a:xfrm>
          <a:prstGeom prst="rect">
            <a:avLst/>
          </a:prstGeom>
          <a:noFill/>
        </p:spPr>
        <p:txBody>
          <a:bodyPr wrap="square" rtlCol="0">
            <a:spAutoFit/>
          </a:bodyPr>
          <a:lstStyle/>
          <a:p>
            <a:r>
              <a:rPr lang="en-US" sz="1200" b="1" dirty="0" smtClean="0"/>
              <a:t>Journey Date-17.12.24                                       Report ID 171224/22123</a:t>
            </a:r>
          </a:p>
          <a:p>
            <a:r>
              <a:rPr lang="en-US" sz="1200" b="1" dirty="0" smtClean="0"/>
              <a:t>LP Name/</a:t>
            </a:r>
            <a:r>
              <a:rPr lang="en-US" sz="1200" b="1" dirty="0" err="1" smtClean="0"/>
              <a:t>Desi</a:t>
            </a:r>
            <a:r>
              <a:rPr lang="en-US" sz="1200" b="1" dirty="0" smtClean="0"/>
              <a:t>-                                                   ALP Name-</a:t>
            </a:r>
            <a:endParaRPr lang="en-US" sz="1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98513" y="1471613"/>
            <a:ext cx="7545387" cy="39147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743200"/>
            <a:ext cx="3180614" cy="707886"/>
          </a:xfrm>
          <a:prstGeom prst="rect">
            <a:avLst/>
          </a:prstGeom>
        </p:spPr>
        <p:txBody>
          <a:bodyPr wrap="none">
            <a:spAutoFit/>
          </a:bodyPr>
          <a:lstStyle/>
          <a:p>
            <a:r>
              <a:rPr lang="en-US" sz="4000" b="1" i="1" dirty="0" smtClean="0">
                <a:solidFill>
                  <a:srgbClr val="FF0000"/>
                </a:solidFill>
              </a:rPr>
              <a:t>CASE </a:t>
            </a:r>
            <a:r>
              <a:rPr lang="en-US" sz="4000" b="1" i="1" dirty="0" smtClean="0">
                <a:solidFill>
                  <a:srgbClr val="FF0000"/>
                </a:solidFill>
              </a:rPr>
              <a:t>STUDY-9</a:t>
            </a:r>
            <a:endParaRPr lang="en-US" sz="4000" b="1" i="1"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srcRect/>
          <a:stretch>
            <a:fillRect/>
          </a:stretch>
        </p:blipFill>
        <p:spPr bwMode="auto">
          <a:xfrm>
            <a:off x="838201" y="1447800"/>
            <a:ext cx="7391400" cy="5410200"/>
          </a:xfrm>
          <a:prstGeom prst="rect">
            <a:avLst/>
          </a:prstGeom>
          <a:noFill/>
          <a:ln w="9525">
            <a:noFill/>
            <a:miter lim="800000"/>
            <a:headEnd/>
            <a:tailEnd/>
          </a:ln>
          <a:effectLst/>
        </p:spPr>
      </p:pic>
      <p:sp>
        <p:nvSpPr>
          <p:cNvPr id="4" name="Rectangle 3"/>
          <p:cNvSpPr/>
          <p:nvPr/>
        </p:nvSpPr>
        <p:spPr>
          <a:xfrm>
            <a:off x="762000" y="0"/>
            <a:ext cx="7189033" cy="523220"/>
          </a:xfrm>
          <a:prstGeom prst="rect">
            <a:avLst/>
          </a:prstGeom>
        </p:spPr>
        <p:txBody>
          <a:bodyPr wrap="square">
            <a:spAutoFit/>
          </a:bodyPr>
          <a:lstStyle/>
          <a:p>
            <a:r>
              <a:rPr lang="en-US" sz="2800" dirty="0" smtClean="0">
                <a:solidFill>
                  <a:srgbClr val="0070C0"/>
                </a:solidFill>
              </a:rPr>
              <a:t>SPEEDO METER DATA ANALYSIS-9</a:t>
            </a:r>
            <a:endParaRPr lang="en-US" sz="2800" dirty="0">
              <a:solidFill>
                <a:srgbClr val="0070C0"/>
              </a:solidFill>
            </a:endParaRPr>
          </a:p>
        </p:txBody>
      </p:sp>
      <p:sp>
        <p:nvSpPr>
          <p:cNvPr id="5" name="TextBox 4"/>
          <p:cNvSpPr txBox="1"/>
          <p:nvPr/>
        </p:nvSpPr>
        <p:spPr>
          <a:xfrm>
            <a:off x="838200" y="924580"/>
            <a:ext cx="5562600" cy="523220"/>
          </a:xfrm>
          <a:prstGeom prst="rect">
            <a:avLst/>
          </a:prstGeom>
          <a:noFill/>
        </p:spPr>
        <p:txBody>
          <a:bodyPr wrap="square" rtlCol="0">
            <a:spAutoFit/>
          </a:bodyPr>
          <a:lstStyle/>
          <a:p>
            <a:r>
              <a:rPr lang="en-US" sz="1400" b="1" dirty="0" smtClean="0"/>
              <a:t>Journey Date-                                                                Report ID-</a:t>
            </a:r>
          </a:p>
          <a:p>
            <a:r>
              <a:rPr lang="en-US" sz="1400" b="1" dirty="0" smtClean="0"/>
              <a:t>LP Name/</a:t>
            </a:r>
            <a:r>
              <a:rPr lang="en-US" sz="1400" b="1" dirty="0" err="1" smtClean="0"/>
              <a:t>Desi</a:t>
            </a:r>
            <a:r>
              <a:rPr lang="en-US" sz="1400" b="1" dirty="0" smtClean="0"/>
              <a:t>-                                                            ALP Name- </a:t>
            </a:r>
            <a:endParaRPr lang="en-US" sz="1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685800" y="990600"/>
            <a:ext cx="7924799" cy="4953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550863" y="0"/>
            <a:ext cx="8040687"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7806" y="1303933"/>
            <a:ext cx="6453974" cy="1337155"/>
          </a:xfrm>
          <a:prstGeom prst="rect">
            <a:avLst/>
          </a:prstGeom>
        </p:spPr>
      </p:pic>
      <p:sp>
        <p:nvSpPr>
          <p:cNvPr id="3" name="object 3"/>
          <p:cNvSpPr txBox="1"/>
          <p:nvPr/>
        </p:nvSpPr>
        <p:spPr>
          <a:xfrm>
            <a:off x="3703334" y="694156"/>
            <a:ext cx="1846176" cy="194260"/>
          </a:xfrm>
          <a:prstGeom prst="rect">
            <a:avLst/>
          </a:prstGeom>
        </p:spPr>
        <p:txBody>
          <a:bodyPr vert="horz" wrap="square" lIns="0" tIns="9501" rIns="0" bIns="0" rtlCol="0">
            <a:spAutoFit/>
          </a:bodyPr>
          <a:lstStyle/>
          <a:p>
            <a:pPr marL="9501">
              <a:spcBef>
                <a:spcPts val="75"/>
              </a:spcBef>
            </a:pPr>
            <a:r>
              <a:rPr sz="1200" dirty="0">
                <a:solidFill>
                  <a:srgbClr val="1554BD"/>
                </a:solidFill>
                <a:latin typeface="Arial MT"/>
                <a:cs typeface="Arial MT"/>
              </a:rPr>
              <a:t>SPEED</a:t>
            </a:r>
            <a:r>
              <a:rPr sz="1200" spc="213" dirty="0">
                <a:solidFill>
                  <a:srgbClr val="1554BD"/>
                </a:solidFill>
                <a:latin typeface="Arial MT"/>
                <a:cs typeface="Arial MT"/>
              </a:rPr>
              <a:t> </a:t>
            </a:r>
            <a:r>
              <a:rPr sz="1200" dirty="0">
                <a:solidFill>
                  <a:srgbClr val="114FC1"/>
                </a:solidFill>
                <a:latin typeface="Arial MT"/>
                <a:cs typeface="Arial MT"/>
              </a:rPr>
              <a:t>TIME</a:t>
            </a:r>
            <a:r>
              <a:rPr sz="1200" spc="146" dirty="0">
                <a:solidFill>
                  <a:srgbClr val="114FC1"/>
                </a:solidFill>
                <a:latin typeface="Arial MT"/>
                <a:cs typeface="Arial MT"/>
              </a:rPr>
              <a:t> </a:t>
            </a:r>
            <a:r>
              <a:rPr sz="1200" spc="-7" dirty="0">
                <a:solidFill>
                  <a:srgbClr val="1154C4"/>
                </a:solidFill>
                <a:latin typeface="Arial MT"/>
                <a:cs typeface="Arial MT"/>
              </a:rPr>
              <a:t>CHART</a:t>
            </a:r>
            <a:endParaRPr sz="1200">
              <a:latin typeface="Arial MT"/>
              <a:cs typeface="Arial MT"/>
            </a:endParaRPr>
          </a:p>
        </p:txBody>
      </p:sp>
      <p:sp>
        <p:nvSpPr>
          <p:cNvPr id="4" name="object 4"/>
          <p:cNvSpPr txBox="1"/>
          <p:nvPr/>
        </p:nvSpPr>
        <p:spPr>
          <a:xfrm>
            <a:off x="4741065" y="3145777"/>
            <a:ext cx="278555" cy="117316"/>
          </a:xfrm>
          <a:prstGeom prst="rect">
            <a:avLst/>
          </a:prstGeom>
        </p:spPr>
        <p:txBody>
          <a:bodyPr vert="horz" wrap="square" lIns="0" tIns="9501" rIns="0" bIns="0" rtlCol="0">
            <a:spAutoFit/>
          </a:bodyPr>
          <a:lstStyle/>
          <a:p>
            <a:pPr marL="9501">
              <a:spcBef>
                <a:spcPts val="75"/>
              </a:spcBef>
            </a:pPr>
            <a:r>
              <a:rPr sz="700" spc="-15" dirty="0">
                <a:latin typeface="Arial MT"/>
                <a:cs typeface="Arial MT"/>
              </a:rPr>
              <a:t>TIME</a:t>
            </a:r>
            <a:endParaRPr sz="70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743200"/>
            <a:ext cx="3440301" cy="707886"/>
          </a:xfrm>
          <a:prstGeom prst="rect">
            <a:avLst/>
          </a:prstGeom>
        </p:spPr>
        <p:txBody>
          <a:bodyPr wrap="none">
            <a:spAutoFit/>
          </a:bodyPr>
          <a:lstStyle/>
          <a:p>
            <a:r>
              <a:rPr lang="en-US" sz="4000" b="1" i="1" dirty="0" smtClean="0">
                <a:solidFill>
                  <a:srgbClr val="C00000"/>
                </a:solidFill>
              </a:rPr>
              <a:t>CASE </a:t>
            </a:r>
            <a:r>
              <a:rPr lang="en-US" sz="4000" b="1" i="1" dirty="0" smtClean="0">
                <a:solidFill>
                  <a:srgbClr val="C00000"/>
                </a:solidFill>
              </a:rPr>
              <a:t>STUDY-10</a:t>
            </a:r>
            <a:endParaRPr lang="en-US" sz="4000" b="1" i="1"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1752600"/>
            <a:ext cx="9144000" cy="6096000"/>
          </a:xfrm>
          <a:prstGeom prst="rect">
            <a:avLst/>
          </a:prstGeom>
          <a:noFill/>
          <a:ln w="9525">
            <a:noFill/>
            <a:miter lim="800000"/>
            <a:headEnd/>
            <a:tailEnd/>
          </a:ln>
          <a:effectLst/>
        </p:spPr>
      </p:pic>
      <p:sp>
        <p:nvSpPr>
          <p:cNvPr id="3" name="Rectangle 2"/>
          <p:cNvSpPr/>
          <p:nvPr/>
        </p:nvSpPr>
        <p:spPr>
          <a:xfrm>
            <a:off x="914400" y="467380"/>
            <a:ext cx="7036633" cy="523220"/>
          </a:xfrm>
          <a:prstGeom prst="rect">
            <a:avLst/>
          </a:prstGeom>
        </p:spPr>
        <p:txBody>
          <a:bodyPr wrap="square">
            <a:spAutoFit/>
          </a:bodyPr>
          <a:lstStyle/>
          <a:p>
            <a:r>
              <a:rPr lang="en-US" sz="2800" dirty="0" smtClean="0">
                <a:solidFill>
                  <a:srgbClr val="0070C0"/>
                </a:solidFill>
              </a:rPr>
              <a:t>SPEEDO METER DATA ANALYSIS-10</a:t>
            </a:r>
            <a:endParaRPr lang="en-US" sz="2800" dirty="0">
              <a:solidFill>
                <a:srgbClr val="0070C0"/>
              </a:solidFill>
            </a:endParaRPr>
          </a:p>
        </p:txBody>
      </p:sp>
      <p:sp>
        <p:nvSpPr>
          <p:cNvPr id="4" name="TextBox 3"/>
          <p:cNvSpPr txBox="1"/>
          <p:nvPr/>
        </p:nvSpPr>
        <p:spPr>
          <a:xfrm>
            <a:off x="838200" y="1295400"/>
            <a:ext cx="7467600" cy="523220"/>
          </a:xfrm>
          <a:prstGeom prst="rect">
            <a:avLst/>
          </a:prstGeom>
          <a:noFill/>
        </p:spPr>
        <p:txBody>
          <a:bodyPr wrap="square" rtlCol="0">
            <a:spAutoFit/>
          </a:bodyPr>
          <a:lstStyle/>
          <a:p>
            <a:r>
              <a:rPr lang="en-US" sz="1400" b="1" dirty="0" smtClean="0"/>
              <a:t>Journey Date-                                                                     Report ID-181224/14518</a:t>
            </a:r>
          </a:p>
          <a:p>
            <a:r>
              <a:rPr lang="en-US" sz="1400" b="1" dirty="0" smtClean="0"/>
              <a:t>LP Name-                                                                             ALP Name-</a:t>
            </a:r>
            <a:endParaRPr lang="en-US" sz="1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838200"/>
            <a:ext cx="8762999" cy="5333999"/>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1"/>
            <a:ext cx="89916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464411" cy="2981740"/>
        </p:xfrm>
        <a:graphic>
          <a:graphicData uri="http://schemas.openxmlformats.org/drawingml/2006/table">
            <a:tbl>
              <a:tblPr firstRow="1" bandRow="1"/>
              <a:tblGrid>
                <a:gridCol w="2918129"/>
                <a:gridCol w="3546282"/>
              </a:tblGrid>
              <a:tr h="438049">
                <a:tc>
                  <a:txBody>
                    <a:bodyPr/>
                    <a:lstStyle/>
                    <a:p>
                      <a:endParaRPr lang="en-US" dirty="0"/>
                    </a:p>
                  </a:txBody>
                  <a:tcPr/>
                </a:tc>
                <a:tc>
                  <a:txBody>
                    <a:bodyPr/>
                    <a:lstStyle/>
                    <a:p>
                      <a:pPr algn="ctr"/>
                      <a:r>
                        <a:rPr lang="en-US" dirty="0" smtClean="0"/>
                        <a:t>MB</a:t>
                      </a:r>
                      <a:endParaRPr lang="en-US" dirty="0"/>
                    </a:p>
                  </a:txBody>
                  <a:tcPr/>
                </a:tc>
              </a:tr>
              <a:tr h="419973">
                <a:tc>
                  <a:txBody>
                    <a:bodyPr/>
                    <a:lstStyle/>
                    <a:p>
                      <a:pPr algn="l"/>
                      <a:r>
                        <a:rPr lang="en-US" dirty="0" smtClean="0"/>
                        <a:t>1. Late Controlling</a:t>
                      </a:r>
                      <a:endParaRPr lang="en-US" dirty="0"/>
                    </a:p>
                  </a:txBody>
                  <a:tcPr/>
                </a:tc>
                <a:tc>
                  <a:txBody>
                    <a:bodyPr/>
                    <a:lstStyle/>
                    <a:p>
                      <a:pPr algn="ctr"/>
                      <a:r>
                        <a:rPr lang="en-US" dirty="0" smtClean="0"/>
                        <a:t>50</a:t>
                      </a:r>
                      <a:endParaRPr lang="en-US" dirty="0"/>
                    </a:p>
                  </a:txBody>
                  <a:tcPr/>
                </a:tc>
              </a:tr>
              <a:tr h="419973">
                <a:tc>
                  <a:txBody>
                    <a:bodyPr/>
                    <a:lstStyle/>
                    <a:p>
                      <a:r>
                        <a:rPr lang="en-US" dirty="0" smtClean="0"/>
                        <a:t>2. Poor</a:t>
                      </a:r>
                      <a:r>
                        <a:rPr lang="en-US" baseline="0" dirty="0" smtClean="0"/>
                        <a:t> Running</a:t>
                      </a:r>
                      <a:endParaRPr lang="en-US" dirty="0"/>
                    </a:p>
                  </a:txBody>
                  <a:tcPr/>
                </a:tc>
                <a:tc>
                  <a:txBody>
                    <a:bodyPr/>
                    <a:lstStyle/>
                    <a:p>
                      <a:pPr algn="ctr"/>
                      <a:r>
                        <a:rPr lang="en-US" dirty="0" smtClean="0"/>
                        <a:t>05</a:t>
                      </a:r>
                      <a:endParaRPr lang="en-US" dirty="0"/>
                    </a:p>
                  </a:txBody>
                  <a:tcPr/>
                </a:tc>
              </a:tr>
              <a:tr h="419973">
                <a:tc>
                  <a:txBody>
                    <a:bodyPr/>
                    <a:lstStyle/>
                    <a:p>
                      <a:r>
                        <a:rPr lang="en-US" dirty="0" smtClean="0"/>
                        <a:t>3. Improper</a:t>
                      </a:r>
                      <a:r>
                        <a:rPr lang="en-US" baseline="0" dirty="0" smtClean="0"/>
                        <a:t> BPT</a:t>
                      </a:r>
                      <a:endParaRPr lang="en-US" dirty="0"/>
                    </a:p>
                  </a:txBody>
                  <a:tcPr/>
                </a:tc>
                <a:tc>
                  <a:txBody>
                    <a:bodyPr/>
                    <a:lstStyle/>
                    <a:p>
                      <a:pPr algn="ctr"/>
                      <a:r>
                        <a:rPr lang="en-US" dirty="0" smtClean="0"/>
                        <a:t>02</a:t>
                      </a:r>
                      <a:endParaRPr lang="en-US" dirty="0"/>
                    </a:p>
                  </a:txBody>
                  <a:tcPr/>
                </a:tc>
              </a:tr>
              <a:tr h="419973">
                <a:tc>
                  <a:txBody>
                    <a:bodyPr/>
                    <a:lstStyle/>
                    <a:p>
                      <a:r>
                        <a:rPr lang="en-US" dirty="0" smtClean="0"/>
                        <a:t>4.Abrupt Braking</a:t>
                      </a:r>
                      <a:endParaRPr lang="en-US" dirty="0"/>
                    </a:p>
                  </a:txBody>
                  <a:tcPr/>
                </a:tc>
                <a:tc>
                  <a:txBody>
                    <a:bodyPr/>
                    <a:lstStyle/>
                    <a:p>
                      <a:pPr algn="ctr"/>
                      <a:r>
                        <a:rPr lang="en-US" dirty="0" smtClean="0"/>
                        <a:t>NIL</a:t>
                      </a:r>
                      <a:endParaRPr lang="en-US" dirty="0"/>
                    </a:p>
                  </a:txBody>
                  <a:tcPr/>
                </a:tc>
              </a:tr>
              <a:tr h="419973">
                <a:tc>
                  <a:txBody>
                    <a:bodyPr/>
                    <a:lstStyle/>
                    <a:p>
                      <a:r>
                        <a:rPr lang="en-US" dirty="0" smtClean="0"/>
                        <a:t>5. Over Speeding</a:t>
                      </a:r>
                      <a:endParaRPr lang="en-US" dirty="0"/>
                    </a:p>
                  </a:txBody>
                  <a:tcPr/>
                </a:tc>
                <a:tc>
                  <a:txBody>
                    <a:bodyPr/>
                    <a:lstStyle/>
                    <a:p>
                      <a:pPr algn="ctr"/>
                      <a:r>
                        <a:rPr lang="en-US" dirty="0" smtClean="0"/>
                        <a:t>03</a:t>
                      </a:r>
                      <a:endParaRPr lang="en-US" dirty="0"/>
                    </a:p>
                  </a:txBody>
                  <a:tcPr/>
                </a:tc>
              </a:tr>
              <a:tr h="443826">
                <a:tc>
                  <a:txBody>
                    <a:bodyPr/>
                    <a:lstStyle/>
                    <a:p>
                      <a:r>
                        <a:rPr lang="en-US" dirty="0" smtClean="0"/>
                        <a:t>6. SR Over Speeding</a:t>
                      </a:r>
                      <a:endParaRPr lang="en-US" dirty="0"/>
                    </a:p>
                  </a:txBody>
                  <a:tcPr/>
                </a:tc>
                <a:tc>
                  <a:txBody>
                    <a:bodyPr/>
                    <a:lstStyle/>
                    <a:p>
                      <a:pPr algn="ctr"/>
                      <a:r>
                        <a:rPr lang="en-US" dirty="0" smtClean="0"/>
                        <a:t>NIL</a:t>
                      </a:r>
                      <a:endParaRPr lang="en-US" dirty="0"/>
                    </a:p>
                  </a:txBody>
                  <a:tcPr/>
                </a:tc>
              </a:tr>
            </a:tbl>
          </a:graphicData>
        </a:graphic>
      </p:graphicFrame>
      <p:sp>
        <p:nvSpPr>
          <p:cNvPr id="3" name="Rectangle 2"/>
          <p:cNvSpPr/>
          <p:nvPr/>
        </p:nvSpPr>
        <p:spPr>
          <a:xfrm>
            <a:off x="4963847" y="6096000"/>
            <a:ext cx="3113353" cy="369332"/>
          </a:xfrm>
          <a:prstGeom prst="rect">
            <a:avLst/>
          </a:prstGeom>
        </p:spPr>
        <p:txBody>
          <a:bodyPr wrap="none">
            <a:spAutoFit/>
          </a:bodyPr>
          <a:lstStyle/>
          <a:p>
            <a:r>
              <a:rPr lang="hi-IN" dirty="0" smtClean="0">
                <a:solidFill>
                  <a:schemeClr val="accent1"/>
                </a:solidFill>
              </a:rPr>
              <a:t>विद्युत् प्रशिक्षण केंद्र, गाज़ियाबाद</a:t>
            </a:r>
            <a:endParaRPr lang="en-US" dirty="0">
              <a:solidFill>
                <a:schemeClr val="accent1"/>
              </a:solidFill>
            </a:endParaRPr>
          </a:p>
        </p:txBody>
      </p:sp>
      <p:sp>
        <p:nvSpPr>
          <p:cNvPr id="4" name="Rectangle 3"/>
          <p:cNvSpPr/>
          <p:nvPr/>
        </p:nvSpPr>
        <p:spPr>
          <a:xfrm>
            <a:off x="1143000" y="838200"/>
            <a:ext cx="6934200" cy="461665"/>
          </a:xfrm>
          <a:prstGeom prst="rect">
            <a:avLst/>
          </a:prstGeom>
        </p:spPr>
        <p:txBody>
          <a:bodyPr wrap="square">
            <a:spAutoFit/>
          </a:bodyPr>
          <a:lstStyle/>
          <a:p>
            <a:r>
              <a:rPr lang="en-US" sz="2400" dirty="0" smtClean="0">
                <a:solidFill>
                  <a:srgbClr val="FF0000"/>
                </a:solidFill>
              </a:rPr>
              <a:t>     Summarization of SPM Data Analysis of MB Division</a:t>
            </a:r>
            <a:endParaRPr lang="en-US" sz="2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0" y="1752601"/>
            <a:ext cx="7772400" cy="2057399"/>
          </a:xfrm>
        </p:spPr>
        <p:txBody>
          <a:bodyPr>
            <a:normAutofit fontScale="90000"/>
          </a:bodyPr>
          <a:lstStyle/>
          <a:p>
            <a:pPr algn="l"/>
            <a:r>
              <a:rPr lang="hi-IN" sz="3600" dirty="0" smtClean="0">
                <a:solidFill>
                  <a:srgbClr val="FF0000"/>
                </a:solidFill>
              </a:rPr>
              <a:t>निष्कर्ष</a:t>
            </a:r>
            <a:r>
              <a:rPr lang="en-US" sz="3600" dirty="0" smtClean="0">
                <a:solidFill>
                  <a:srgbClr val="FF0000"/>
                </a:solidFill>
              </a:rPr>
              <a:t>    </a:t>
            </a:r>
            <a:r>
              <a:rPr lang="hi-IN" sz="1300" dirty="0" smtClean="0"/>
              <a:t/>
            </a:r>
            <a:br>
              <a:rPr lang="hi-IN" sz="1300" dirty="0" smtClean="0"/>
            </a:br>
            <a:r>
              <a:rPr lang="hi-IN" sz="1300" dirty="0" smtClean="0"/>
              <a:t/>
            </a:r>
            <a:br>
              <a:rPr lang="hi-IN" sz="1300" dirty="0" smtClean="0"/>
            </a:br>
            <a:r>
              <a:rPr lang="en-US" sz="1300" dirty="0" smtClean="0"/>
              <a:t> </a:t>
            </a:r>
            <a:br>
              <a:rPr lang="en-US" sz="1300" dirty="0" smtClean="0"/>
            </a:br>
            <a:r>
              <a:rPr lang="hi-IN" sz="1300" dirty="0" smtClean="0"/>
              <a:t>  </a:t>
            </a:r>
            <a:r>
              <a:rPr lang="hi-IN" sz="1300" b="1" dirty="0" smtClean="0"/>
              <a:t/>
            </a:r>
            <a:br>
              <a:rPr lang="hi-IN" sz="1300" b="1" dirty="0" smtClean="0"/>
            </a:br>
            <a:r>
              <a:rPr lang="hi-IN" sz="1300" b="1" dirty="0" smtClean="0"/>
              <a:t>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a:t>
            </a:r>
            <a:r>
              <a:rPr lang="en-US" sz="1300" dirty="0" smtClean="0"/>
              <a:t/>
            </a:r>
            <a:br>
              <a:rPr lang="en-US" sz="1300" dirty="0" smtClean="0"/>
            </a:br>
            <a:r>
              <a:rPr lang="en-US" sz="1300" dirty="0" smtClean="0"/>
              <a:t/>
            </a:r>
            <a:br>
              <a:rPr lang="en-US" sz="1300" dirty="0" smtClean="0"/>
            </a:br>
            <a:r>
              <a:rPr lang="hi-IN" sz="1300" b="1" dirty="0" smtClean="0"/>
              <a:t> LATE BRAKING </a:t>
            </a:r>
            <a:r>
              <a:rPr lang="hi-IN" sz="1300" dirty="0" smtClean="0"/>
              <a:t>;-A) लोको पायलट को गाड़ी सञ्चालन के दौरान सिग्नल का संकेत एक पीला मिलने पर कोचिंग गाडी एवं खाली मालगाड़ी में गाडी कि गति अधिकतम 50 KMPH तथा भरी हुई मालगाड़ी की गति 30 </a:t>
            </a:r>
            <a:r>
              <a:rPr lang="en-US" sz="1300" dirty="0" err="1" smtClean="0"/>
              <a:t>kmph</a:t>
            </a:r>
            <a:r>
              <a:rPr lang="en-US" sz="1300" dirty="0" smtClean="0"/>
              <a:t> </a:t>
            </a:r>
            <a:r>
              <a:rPr lang="hi-IN" sz="1300" dirty="0" smtClean="0"/>
              <a:t>से अधिक नहीं होनी चाहिए।</a:t>
            </a:r>
            <a:r>
              <a:rPr lang="en-US" sz="1300" dirty="0" smtClean="0"/>
              <a:t/>
            </a:r>
            <a:br>
              <a:rPr lang="en-US" sz="1300" dirty="0" smtClean="0"/>
            </a:br>
            <a:r>
              <a:rPr lang="hi-IN" sz="1300" dirty="0" smtClean="0"/>
              <a:t/>
            </a:r>
            <a:br>
              <a:rPr lang="hi-IN" sz="1300" dirty="0" smtClean="0"/>
            </a:br>
            <a:r>
              <a:rPr lang="en-US" sz="1300" dirty="0" smtClean="0"/>
              <a:t>B) </a:t>
            </a:r>
            <a:r>
              <a:rPr lang="hi-IN" sz="1300" dirty="0" smtClean="0"/>
              <a:t>लोको पायलट द्वारा गाड़ी की  गति  रुकने के स्थान  से 10 </a:t>
            </a:r>
            <a:r>
              <a:rPr lang="en-US" sz="1300" dirty="0" smtClean="0"/>
              <a:t>METER </a:t>
            </a:r>
            <a:r>
              <a:rPr lang="hi-IN" sz="1300" dirty="0" smtClean="0"/>
              <a:t>पहले 10 </a:t>
            </a:r>
            <a:r>
              <a:rPr lang="en-US" sz="1300" dirty="0" err="1" smtClean="0"/>
              <a:t>kmph</a:t>
            </a:r>
            <a:r>
              <a:rPr lang="en-US" sz="1300" dirty="0" smtClean="0"/>
              <a:t> </a:t>
            </a:r>
            <a:r>
              <a:rPr lang="hi-IN" sz="1300" dirty="0" smtClean="0"/>
              <a:t>से अधिक नहीं होनी चाहिए।</a:t>
            </a:r>
            <a:r>
              <a:rPr lang="en-US" sz="1300" dirty="0" smtClean="0"/>
              <a:t/>
            </a:r>
            <a:br>
              <a:rPr lang="en-US" sz="1300" dirty="0" smtClean="0"/>
            </a:br>
            <a:r>
              <a:rPr lang="en-US" sz="1300" dirty="0" smtClean="0"/>
              <a:t/>
            </a:r>
            <a:br>
              <a:rPr lang="en-US" sz="1300" dirty="0" smtClean="0"/>
            </a:br>
            <a:r>
              <a:rPr lang="hi-IN" sz="4400" dirty="0" smtClean="0"/>
              <a:t/>
            </a:r>
            <a:br>
              <a:rPr lang="hi-IN" sz="4400" dirty="0" smtClean="0"/>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246"/>
            <a:ext cx="8673737" cy="6124754"/>
          </a:xfrm>
          <a:prstGeom prst="rect">
            <a:avLst/>
          </a:prstGeom>
        </p:spPr>
        <p:txBody>
          <a:bodyPr wrap="square">
            <a:spAutoFit/>
          </a:bodyPr>
          <a:lstStyle/>
          <a:p>
            <a:r>
              <a:rPr lang="hi-IN" b="1" dirty="0" smtClean="0"/>
              <a:t>2) </a:t>
            </a:r>
            <a:r>
              <a:rPr lang="en-US" b="1" dirty="0" smtClean="0"/>
              <a:t>BPT &amp; BFT:-  </a:t>
            </a:r>
            <a:r>
              <a:rPr lang="hi-IN" dirty="0" smtClean="0"/>
              <a:t>ब्रेक पॉवर टेस्ट व ब्रेक फील टेस्ट करने की विधि :-</a:t>
            </a:r>
            <a:endParaRPr lang="en-US" dirty="0" smtClean="0"/>
          </a:p>
          <a:p>
            <a:endParaRPr lang="en-US"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sz="1600" dirty="0" smtClean="0"/>
          </a:p>
          <a:p>
            <a:endParaRPr lang="en-US" sz="200" b="1" dirty="0" smtClean="0"/>
          </a:p>
          <a:p>
            <a:r>
              <a:rPr lang="en-US" sz="1600" b="1" dirty="0" smtClean="0"/>
              <a:t>3) POOR RUNNING: </a:t>
            </a:r>
            <a:r>
              <a:rPr lang="hi-IN" sz="1600" dirty="0" smtClean="0"/>
              <a:t>लोको पायलट द्वारा गाडी का संचालन सेक्शनल स्पीड के अनुसार किया जाएगा, सभी प्रकार के गति प्रतिबन्धों का पालन करते हुए।</a:t>
            </a:r>
            <a:endParaRPr lang="en-US" sz="1600" dirty="0" smtClean="0"/>
          </a:p>
          <a:p>
            <a:endParaRPr lang="en-US" sz="400" dirty="0" smtClean="0"/>
          </a:p>
          <a:p>
            <a:r>
              <a:rPr lang="hi-IN" sz="1600" b="1" dirty="0" smtClean="0"/>
              <a:t>4) ओवर स्पीर्डिंग: </a:t>
            </a:r>
            <a:r>
              <a:rPr lang="hi-IN" sz="1600" dirty="0" smtClean="0"/>
              <a:t>किसी भी परिस्तिथि में ओवरस्पीडिंग नहीं किया जाएगा। अगर किसी कारणवश स्पीड अधिकतम स्पीड से 03 K</a:t>
            </a:r>
            <a:r>
              <a:rPr lang="en-US" sz="1600" dirty="0" smtClean="0"/>
              <a:t>mph </a:t>
            </a:r>
            <a:r>
              <a:rPr lang="hi-IN" sz="1600" dirty="0" smtClean="0"/>
              <a:t>और 03 सेकंड से अधिक है तो इसे </a:t>
            </a:r>
            <a:r>
              <a:rPr lang="en-US" sz="1600" dirty="0" smtClean="0"/>
              <a:t>OVER</a:t>
            </a:r>
            <a:r>
              <a:rPr lang="hi-IN" sz="1600" dirty="0" smtClean="0"/>
              <a:t> </a:t>
            </a:r>
            <a:r>
              <a:rPr lang="en-US" sz="1600" dirty="0" smtClean="0"/>
              <a:t>SPEED </a:t>
            </a:r>
            <a:r>
              <a:rPr lang="hi-IN" sz="1600" dirty="0" smtClean="0"/>
              <a:t>माना जाएगा।</a:t>
            </a:r>
            <a:endParaRPr lang="en-US" sz="1600" dirty="0" smtClean="0"/>
          </a:p>
          <a:p>
            <a:endParaRPr lang="en-US" sz="400" dirty="0" smtClean="0"/>
          </a:p>
          <a:p>
            <a:r>
              <a:rPr lang="hi-IN" sz="1600" b="1" dirty="0" smtClean="0"/>
              <a:t>5) </a:t>
            </a:r>
            <a:r>
              <a:rPr lang="en-US" sz="1600" b="1" dirty="0" smtClean="0"/>
              <a:t>PSR </a:t>
            </a:r>
            <a:r>
              <a:rPr lang="hi-IN" sz="1600" b="1" dirty="0" smtClean="0"/>
              <a:t>व </a:t>
            </a:r>
            <a:r>
              <a:rPr lang="en-US" sz="1600" b="1" dirty="0" smtClean="0"/>
              <a:t>TSR:</a:t>
            </a:r>
            <a:r>
              <a:rPr lang="hi-IN" sz="1600" b="1" dirty="0" smtClean="0"/>
              <a:t> </a:t>
            </a:r>
            <a:r>
              <a:rPr lang="hi-IN" sz="1600" dirty="0" smtClean="0"/>
              <a:t>लोको पायलट द्वारा गति प्रतिबंध (</a:t>
            </a:r>
            <a:r>
              <a:rPr lang="en-US" sz="1600" dirty="0" smtClean="0"/>
              <a:t>PSR </a:t>
            </a:r>
            <a:r>
              <a:rPr lang="hi-IN" sz="1600" dirty="0" smtClean="0"/>
              <a:t>व </a:t>
            </a:r>
            <a:r>
              <a:rPr lang="en-US" sz="1600" dirty="0" smtClean="0"/>
              <a:t>TSR) </a:t>
            </a:r>
            <a:r>
              <a:rPr lang="hi-IN" sz="1600" dirty="0" smtClean="0"/>
              <a:t>का पालन कड़ाई से किया जाएगा एवं गति प्रतिवन्ध के पालन का तरीका </a:t>
            </a:r>
            <a:r>
              <a:rPr lang="en-US" sz="1600" dirty="0" smtClean="0"/>
              <a:t>GRADUALLY </a:t>
            </a:r>
            <a:r>
              <a:rPr lang="hi-IN" sz="1600" dirty="0" smtClean="0"/>
              <a:t>होना चाहिए गति प्रतिबन्ध बोर्ड के संकेत के अनुसार ।</a:t>
            </a:r>
            <a:endParaRPr lang="en-US" sz="1600" dirty="0" smtClean="0"/>
          </a:p>
          <a:p>
            <a:endParaRPr lang="en-US" sz="600" dirty="0" smtClean="0"/>
          </a:p>
          <a:p>
            <a:r>
              <a:rPr lang="hi-IN" sz="1600" b="1" dirty="0" smtClean="0"/>
              <a:t>6) </a:t>
            </a:r>
            <a:r>
              <a:rPr lang="en-US" sz="1600" b="1" dirty="0" smtClean="0"/>
              <a:t>ABRUPT BRAKING: </a:t>
            </a:r>
            <a:r>
              <a:rPr lang="hi-IN" sz="1600" dirty="0" smtClean="0"/>
              <a:t>गाड़ी संचालन के दौरान ब्रेकिंग </a:t>
            </a:r>
            <a:r>
              <a:rPr lang="en-US" sz="1600" dirty="0" smtClean="0"/>
              <a:t>GRADUALLY </a:t>
            </a:r>
            <a:r>
              <a:rPr lang="hi-IN" sz="1600" dirty="0" smtClean="0"/>
              <a:t>होनी चाहिए, </a:t>
            </a:r>
            <a:r>
              <a:rPr lang="en-US" sz="1600" dirty="0" smtClean="0"/>
              <a:t>PVEF </a:t>
            </a:r>
            <a:r>
              <a:rPr lang="hi-IN" sz="1600" dirty="0" smtClean="0"/>
              <a:t>का इस्तेमाल होना चाहिए ताकि </a:t>
            </a:r>
            <a:r>
              <a:rPr lang="en-US" sz="1600" dirty="0" smtClean="0"/>
              <a:t>WHEEL SKID </a:t>
            </a:r>
            <a:r>
              <a:rPr lang="hi-IN" sz="1600" dirty="0" smtClean="0"/>
              <a:t>से बचा जा सके। मगर किसी कारणवश अचानक ब्रेक लगाना पड़ता है तो लोको पायलट के संज्ञान में </a:t>
            </a:r>
            <a:r>
              <a:rPr lang="en-US" sz="1600" dirty="0" smtClean="0"/>
              <a:t>EMERGENCY BRAKING DISTANCE </a:t>
            </a:r>
            <a:r>
              <a:rPr lang="hi-IN" sz="1600" dirty="0" smtClean="0"/>
              <a:t>अवश्य होनी चाहिए। </a:t>
            </a:r>
            <a:r>
              <a:rPr lang="en-US" dirty="0" smtClean="0"/>
              <a:t/>
            </a:r>
            <a:br>
              <a:rPr lang="en-US" dirty="0" smtClean="0"/>
            </a:br>
            <a:r>
              <a:rPr lang="hi-IN" dirty="0" smtClean="0"/>
              <a:t/>
            </a:r>
            <a:br>
              <a:rPr lang="hi-IN" dirty="0" smtClean="0"/>
            </a:br>
            <a:endParaRPr lang="en-US" dirty="0"/>
          </a:p>
        </p:txBody>
      </p:sp>
      <p:graphicFrame>
        <p:nvGraphicFramePr>
          <p:cNvPr id="3" name="Table 2"/>
          <p:cNvGraphicFramePr>
            <a:graphicFrameLocks noGrp="1"/>
          </p:cNvGraphicFramePr>
          <p:nvPr/>
        </p:nvGraphicFramePr>
        <p:xfrm>
          <a:off x="381000" y="956107"/>
          <a:ext cx="7935684" cy="2244293"/>
        </p:xfrm>
        <a:graphic>
          <a:graphicData uri="http://schemas.openxmlformats.org/drawingml/2006/table">
            <a:tbl>
              <a:tblPr firstRow="1" bandRow="1"/>
              <a:tblGrid>
                <a:gridCol w="1322614"/>
                <a:gridCol w="1322614"/>
                <a:gridCol w="1322614"/>
                <a:gridCol w="1322614"/>
                <a:gridCol w="1322614"/>
                <a:gridCol w="1322614"/>
              </a:tblGrid>
              <a:tr h="224590">
                <a:tc gridSpan="3">
                  <a:txBody>
                    <a:bodyPr/>
                    <a:lstStyle/>
                    <a:p>
                      <a:pPr algn="ctr"/>
                      <a:r>
                        <a:rPr lang="en-US" sz="1400" dirty="0" smtClean="0"/>
                        <a:t>BPT</a:t>
                      </a:r>
                      <a:endParaRPr lang="en-US" sz="1400" b="1" dirty="0"/>
                    </a:p>
                  </a:txBody>
                  <a:tcPr marT="60960" marB="60960"/>
                </a:tc>
                <a:tc hMerge="1">
                  <a:txBody>
                    <a:bodyPr/>
                    <a:lstStyle/>
                    <a:p>
                      <a:endParaRPr lang="en-US" dirty="0"/>
                    </a:p>
                  </a:txBody>
                  <a:tcPr/>
                </a:tc>
                <a:tc hMerge="1">
                  <a:txBody>
                    <a:bodyPr/>
                    <a:lstStyle/>
                    <a:p>
                      <a:endParaRPr lang="en-US" dirty="0"/>
                    </a:p>
                  </a:txBody>
                  <a:tcPr/>
                </a:tc>
                <a:tc gridSpan="3">
                  <a:txBody>
                    <a:bodyPr/>
                    <a:lstStyle/>
                    <a:p>
                      <a:pPr algn="ctr"/>
                      <a:r>
                        <a:rPr lang="en-US" sz="1400" dirty="0" smtClean="0"/>
                        <a:t>BFT</a:t>
                      </a:r>
                      <a:endParaRPr lang="en-US" sz="1400" b="1" dirty="0"/>
                    </a:p>
                  </a:txBody>
                  <a:tcPr marT="60960" marB="60960"/>
                </a:tc>
                <a:tc hMerge="1">
                  <a:txBody>
                    <a:bodyPr/>
                    <a:lstStyle/>
                    <a:p>
                      <a:endParaRPr lang="en-US" dirty="0"/>
                    </a:p>
                  </a:txBody>
                  <a:tcPr/>
                </a:tc>
                <a:tc hMerge="1">
                  <a:txBody>
                    <a:bodyPr/>
                    <a:lstStyle/>
                    <a:p>
                      <a:endParaRPr lang="en-US" dirty="0"/>
                    </a:p>
                  </a:txBody>
                  <a:tcPr/>
                </a:tc>
              </a:tr>
              <a:tr h="393032">
                <a:tc>
                  <a:txBody>
                    <a:bodyPr/>
                    <a:lstStyle/>
                    <a:p>
                      <a:r>
                        <a:rPr lang="hi-IN" sz="1400" dirty="0" smtClean="0"/>
                        <a:t>विवरण</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Coaching </a:t>
                      </a:r>
                      <a:r>
                        <a:rPr lang="hi-IN" sz="1400" dirty="0" smtClean="0"/>
                        <a:t>गाड़ी</a:t>
                      </a:r>
                      <a:r>
                        <a:rPr lang="en-US" sz="1400" dirty="0" smtClean="0"/>
                        <a:t> </a:t>
                      </a:r>
                    </a:p>
                  </a:txBody>
                  <a:tcPr marT="60960" marB="60960"/>
                </a:tc>
                <a:tc>
                  <a:txBody>
                    <a:bodyPr/>
                    <a:lstStyle/>
                    <a:p>
                      <a:r>
                        <a:rPr lang="hi-IN" sz="1400" dirty="0" smtClean="0"/>
                        <a:t>मालगाड़ी</a:t>
                      </a:r>
                      <a:endParaRPr lang="en-US" sz="1400" dirty="0"/>
                    </a:p>
                  </a:txBody>
                  <a:tcPr marT="60960" marB="60960"/>
                </a:tc>
                <a:tc>
                  <a:txBody>
                    <a:bodyPr/>
                    <a:lstStyle/>
                    <a:p>
                      <a:r>
                        <a:rPr lang="hi-IN" sz="1400" dirty="0" smtClean="0"/>
                        <a:t>विवरण</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Coaching </a:t>
                      </a:r>
                      <a:r>
                        <a:rPr lang="hi-IN" sz="1400" dirty="0" smtClean="0"/>
                        <a:t>गाड़ी</a:t>
                      </a:r>
                      <a:r>
                        <a:rPr lang="en-US" sz="1400" dirty="0" smtClean="0"/>
                        <a:t> </a:t>
                      </a:r>
                    </a:p>
                  </a:txBody>
                  <a:tcPr marT="60960" marB="60960"/>
                </a:tc>
                <a:tc>
                  <a:txBody>
                    <a:bodyPr/>
                    <a:lstStyle/>
                    <a:p>
                      <a:r>
                        <a:rPr lang="hi-IN" sz="1400" dirty="0" smtClean="0"/>
                        <a:t>मालगाड़ी</a:t>
                      </a:r>
                      <a:endParaRPr lang="en-US" sz="1400" dirty="0"/>
                    </a:p>
                  </a:txBody>
                  <a:tcPr marT="60960" marB="60960"/>
                </a:tc>
              </a:tr>
              <a:tr h="393032">
                <a:tc>
                  <a:txBody>
                    <a:bodyPr/>
                    <a:lstStyle/>
                    <a:p>
                      <a:r>
                        <a:rPr lang="hi-IN" sz="1400" dirty="0" smtClean="0"/>
                        <a:t>गति</a:t>
                      </a:r>
                      <a:endParaRPr lang="en-US" sz="1400" dirty="0"/>
                    </a:p>
                  </a:txBody>
                  <a:tcPr marT="60960" marB="60960"/>
                </a:tc>
                <a:tc>
                  <a:txBody>
                    <a:bodyPr/>
                    <a:lstStyle/>
                    <a:p>
                      <a:r>
                        <a:rPr lang="hi-IN" sz="1400" dirty="0" smtClean="0"/>
                        <a:t>60-70 </a:t>
                      </a:r>
                      <a:r>
                        <a:rPr lang="en-US" sz="1400" dirty="0" err="1" smtClean="0"/>
                        <a:t>Kmph</a:t>
                      </a:r>
                      <a:r>
                        <a:rPr lang="en-US" sz="1400" dirty="0" smtClean="0"/>
                        <a:t> </a:t>
                      </a:r>
                      <a:endParaRPr lang="en-US" sz="1400" dirty="0"/>
                    </a:p>
                  </a:txBody>
                  <a:tcPr marT="60960" marB="60960"/>
                </a:tc>
                <a:tc>
                  <a:txBody>
                    <a:bodyPr/>
                    <a:lstStyle/>
                    <a:p>
                      <a:r>
                        <a:rPr lang="hi-IN" sz="1400" dirty="0" smtClean="0"/>
                        <a:t>3</a:t>
                      </a:r>
                      <a:r>
                        <a:rPr lang="en-US" sz="1400" dirty="0" smtClean="0"/>
                        <a:t>0-50 </a:t>
                      </a:r>
                      <a:r>
                        <a:rPr lang="en-US" sz="1400" dirty="0" err="1" smtClean="0"/>
                        <a:t>Kmph</a:t>
                      </a:r>
                      <a:endParaRPr lang="en-US" sz="1400" dirty="0"/>
                    </a:p>
                  </a:txBody>
                  <a:tcPr marT="60960" marB="60960"/>
                </a:tc>
                <a:tc>
                  <a:txBody>
                    <a:bodyPr/>
                    <a:lstStyle/>
                    <a:p>
                      <a:r>
                        <a:rPr lang="hi-IN" sz="1400" dirty="0" smtClean="0"/>
                        <a:t>गति</a:t>
                      </a:r>
                      <a:r>
                        <a:rPr lang="en-US" sz="1400" dirty="0" smtClean="0"/>
                        <a:t> </a:t>
                      </a:r>
                      <a:endParaRPr lang="en-US" sz="1400" dirty="0"/>
                    </a:p>
                  </a:txBody>
                  <a:tcPr marT="60960" marB="60960"/>
                </a:tc>
                <a:tc>
                  <a:txBody>
                    <a:bodyPr/>
                    <a:lstStyle/>
                    <a:p>
                      <a:r>
                        <a:rPr lang="hi-IN" sz="1400" dirty="0" smtClean="0"/>
                        <a:t>15 </a:t>
                      </a:r>
                      <a:r>
                        <a:rPr lang="en-US" sz="1400" dirty="0" err="1" smtClean="0"/>
                        <a:t>Kmph</a:t>
                      </a:r>
                      <a:r>
                        <a:rPr lang="hi-IN" sz="1400" dirty="0" smtClean="0"/>
                        <a:t> </a:t>
                      </a:r>
                      <a:endParaRPr lang="en-US" sz="1400" dirty="0"/>
                    </a:p>
                  </a:txBody>
                  <a:tcPr marT="60960" marB="60960"/>
                </a:tc>
                <a:tc>
                  <a:txBody>
                    <a:bodyPr/>
                    <a:lstStyle/>
                    <a:p>
                      <a:r>
                        <a:rPr lang="hi-IN" sz="1400" dirty="0" smtClean="0"/>
                        <a:t>15 </a:t>
                      </a:r>
                      <a:r>
                        <a:rPr lang="en-US" sz="1400" dirty="0" err="1" smtClean="0"/>
                        <a:t>Kmph</a:t>
                      </a:r>
                      <a:r>
                        <a:rPr lang="en-US" sz="1400" dirty="0" smtClean="0"/>
                        <a:t> </a:t>
                      </a:r>
                      <a:endParaRPr lang="en-US" sz="1400" dirty="0"/>
                    </a:p>
                  </a:txBody>
                  <a:tcPr marT="60960" marB="60960"/>
                </a:tc>
              </a:tr>
              <a:tr h="393032">
                <a:tc>
                  <a:txBody>
                    <a:bodyPr/>
                    <a:lstStyle/>
                    <a:p>
                      <a:r>
                        <a:rPr lang="hi-IN" sz="1400" dirty="0" smtClean="0"/>
                        <a:t>प्रेशर ड्राप</a:t>
                      </a:r>
                      <a:r>
                        <a:rPr lang="en-US" sz="1400" dirty="0" smtClean="0"/>
                        <a:t> </a:t>
                      </a:r>
                      <a:endParaRPr lang="en-US" sz="1400" dirty="0"/>
                    </a:p>
                  </a:txBody>
                  <a:tcPr marT="60960" marB="60960"/>
                </a:tc>
                <a:tc>
                  <a:txBody>
                    <a:bodyPr/>
                    <a:lstStyle/>
                    <a:p>
                      <a:r>
                        <a:rPr lang="hi-IN" sz="1400" dirty="0" smtClean="0"/>
                        <a:t>1 </a:t>
                      </a:r>
                      <a:r>
                        <a:rPr lang="en-US" sz="1400" dirty="0" smtClean="0"/>
                        <a:t>Kg/cm2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1 </a:t>
                      </a:r>
                      <a:r>
                        <a:rPr lang="en-US" sz="1400" dirty="0" smtClean="0"/>
                        <a:t>Kg/cm2 </a:t>
                      </a: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प्रेशर ड्राप</a:t>
                      </a:r>
                      <a:r>
                        <a:rPr lang="en-US" sz="1400" dirty="0" smtClean="0"/>
                        <a:t> </a:t>
                      </a:r>
                    </a:p>
                  </a:txBody>
                  <a:tcPr marT="60960" marB="60960"/>
                </a:tc>
                <a:tc>
                  <a:txBody>
                    <a:bodyPr/>
                    <a:lstStyle/>
                    <a:p>
                      <a:r>
                        <a:rPr lang="en-US" sz="1400" dirty="0" smtClean="0"/>
                        <a:t>0.5 Kg/cm2</a:t>
                      </a:r>
                      <a:r>
                        <a:rPr lang="hi-IN" sz="1400" dirty="0" smtClean="0"/>
                        <a:t>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0.5 Kg/cm2</a:t>
                      </a:r>
                      <a:r>
                        <a:rPr lang="hi-IN" sz="1400" dirty="0" smtClean="0"/>
                        <a:t> </a:t>
                      </a:r>
                      <a:endParaRPr lang="en-US" sz="1400" dirty="0" smtClean="0"/>
                    </a:p>
                  </a:txBody>
                  <a:tcPr marT="60960" marB="60960"/>
                </a:tc>
              </a:tr>
              <a:tr h="729917">
                <a:tc>
                  <a:txBody>
                    <a:bodyPr/>
                    <a:lstStyle/>
                    <a:p>
                      <a:r>
                        <a:rPr lang="en-US" sz="1400" dirty="0" smtClean="0"/>
                        <a:t> </a:t>
                      </a:r>
                      <a:r>
                        <a:rPr lang="hi-IN" sz="1400" dirty="0" smtClean="0"/>
                        <a:t>प्रेशर ड्राप</a:t>
                      </a:r>
                      <a:r>
                        <a:rPr lang="en-US" sz="1400" dirty="0" smtClean="0"/>
                        <a:t> </a:t>
                      </a:r>
                      <a:r>
                        <a:rPr lang="hi-IN" sz="1400" dirty="0" smtClean="0"/>
                        <a:t>होने के पश्चात गति</a:t>
                      </a:r>
                      <a:r>
                        <a:rPr lang="en-US" sz="1400" dirty="0" smtClean="0"/>
                        <a:t> </a:t>
                      </a:r>
                      <a:endParaRPr lang="en-US" sz="1400" dirty="0"/>
                    </a:p>
                  </a:txBody>
                  <a:tcPr marT="60960" marB="60960"/>
                </a:tc>
                <a:tc>
                  <a:txBody>
                    <a:bodyPr/>
                    <a:lstStyle/>
                    <a:p>
                      <a:r>
                        <a:rPr lang="hi-IN" sz="1400" dirty="0" smtClean="0"/>
                        <a:t>30-</a:t>
                      </a:r>
                      <a:r>
                        <a:rPr lang="en-US" sz="1400" dirty="0" smtClean="0"/>
                        <a:t>35</a:t>
                      </a:r>
                      <a:r>
                        <a:rPr lang="hi-IN" sz="1400" dirty="0" smtClean="0"/>
                        <a:t> </a:t>
                      </a:r>
                      <a:r>
                        <a:rPr lang="en-US" sz="1400" dirty="0" err="1" smtClean="0"/>
                        <a:t>Kmph</a:t>
                      </a:r>
                      <a:r>
                        <a:rPr lang="en-US" sz="1400" dirty="0" smtClean="0"/>
                        <a:t>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15</a:t>
                      </a:r>
                      <a:r>
                        <a:rPr lang="en-US" sz="1400" dirty="0" smtClean="0"/>
                        <a:t>-25 </a:t>
                      </a:r>
                      <a:r>
                        <a:rPr lang="en-US" sz="1400" dirty="0" err="1" smtClean="0"/>
                        <a:t>Kmph</a:t>
                      </a:r>
                      <a:endParaRPr lang="en-US" sz="140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प्रेशर ड्राप</a:t>
                      </a:r>
                      <a:r>
                        <a:rPr lang="en-US" sz="1400" dirty="0" smtClean="0"/>
                        <a:t> </a:t>
                      </a:r>
                      <a:r>
                        <a:rPr lang="hi-IN" sz="1400" dirty="0" smtClean="0"/>
                        <a:t>होने के पश्चात गति</a:t>
                      </a:r>
                      <a:r>
                        <a:rPr lang="en-US" sz="1400" dirty="0" smtClean="0"/>
                        <a:t> </a:t>
                      </a:r>
                    </a:p>
                  </a:txBody>
                  <a:tcPr marT="60960" marB="60960"/>
                </a:tc>
                <a:tc>
                  <a:txBody>
                    <a:bodyPr/>
                    <a:lstStyle/>
                    <a:p>
                      <a:r>
                        <a:rPr lang="en-US" sz="1400" dirty="0" smtClean="0"/>
                        <a:t>5</a:t>
                      </a:r>
                      <a:r>
                        <a:rPr lang="hi-IN" sz="1400" dirty="0" smtClean="0"/>
                        <a:t>-10 </a:t>
                      </a:r>
                      <a:r>
                        <a:rPr lang="en-US" sz="1400" dirty="0" err="1" smtClean="0"/>
                        <a:t>Kmph</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5</a:t>
                      </a:r>
                      <a:r>
                        <a:rPr lang="hi-IN" sz="1400" dirty="0" smtClean="0"/>
                        <a:t>-10 </a:t>
                      </a:r>
                      <a:r>
                        <a:rPr lang="en-US" sz="1400" dirty="0" err="1" smtClean="0"/>
                        <a:t>Kmph</a:t>
                      </a:r>
                      <a:endParaRPr lang="en-US" sz="1400" dirty="0" smtClean="0"/>
                    </a:p>
                  </a:txBody>
                  <a:tcPr marT="60960" marB="6096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513806"/>
            <a:ext cx="8429354" cy="1754326"/>
          </a:xfrm>
          <a:prstGeom prst="rect">
            <a:avLst/>
          </a:prstGeom>
        </p:spPr>
        <p:txBody>
          <a:bodyPr wrap="square">
            <a:spAutoFit/>
          </a:bodyPr>
          <a:lstStyle/>
          <a:p>
            <a:pPr algn="just"/>
            <a:r>
              <a:rPr lang="en-US" b="1" dirty="0" smtClean="0"/>
              <a:t>7) GRADUALLY BRAKING: </a:t>
            </a:r>
            <a:r>
              <a:rPr lang="hi-IN" dirty="0" smtClean="0"/>
              <a:t>लोको पायलट द्वारा </a:t>
            </a:r>
            <a:r>
              <a:rPr lang="en-US" dirty="0" smtClean="0"/>
              <a:t>BRAKE POWER TEST </a:t>
            </a:r>
            <a:r>
              <a:rPr lang="hi-IN" dirty="0" smtClean="0"/>
              <a:t>के अनुसार </a:t>
            </a:r>
            <a:r>
              <a:rPr lang="en-US" dirty="0" smtClean="0"/>
              <a:t>A-9 </a:t>
            </a:r>
            <a:r>
              <a:rPr lang="hi-IN" dirty="0" smtClean="0"/>
              <a:t>द्वारा आवश्यक </a:t>
            </a:r>
            <a:r>
              <a:rPr lang="en-US" dirty="0" smtClean="0"/>
              <a:t>BRAKING DISTANCE </a:t>
            </a:r>
            <a:r>
              <a:rPr lang="hi-IN" dirty="0" smtClean="0"/>
              <a:t>को ध्यान में रखते हुए </a:t>
            </a:r>
            <a:r>
              <a:rPr lang="en-US" dirty="0" smtClean="0"/>
              <a:t>BP </a:t>
            </a:r>
            <a:r>
              <a:rPr lang="hi-IN" dirty="0" smtClean="0"/>
              <a:t>प्रेशर गिराया जाएगा। गाड़ी कंट्रोल के पश्चात </a:t>
            </a:r>
            <a:r>
              <a:rPr lang="en-US" dirty="0" smtClean="0"/>
              <a:t>AIR FLOW </a:t>
            </a:r>
            <a:r>
              <a:rPr lang="hi-IN" dirty="0" smtClean="0"/>
              <a:t>INDICATOR का भी ध्यान रखना चाहिए | गाड़ी की स्पीड सिग्रल के संकेत के अनुसार होनी चाहिए । गाड़ी की </a:t>
            </a:r>
            <a:r>
              <a:rPr lang="en-US" dirty="0" smtClean="0"/>
              <a:t>CONTROLLING </a:t>
            </a:r>
            <a:r>
              <a:rPr lang="hi-IN" dirty="0" smtClean="0"/>
              <a:t>इस प्रकार होनी चाहिए कि </a:t>
            </a:r>
            <a:r>
              <a:rPr lang="en-US" dirty="0" smtClean="0"/>
              <a:t>EMERGENCY BRAKE </a:t>
            </a:r>
            <a:r>
              <a:rPr lang="hi-IN" dirty="0" smtClean="0"/>
              <a:t>का इस्तेमाल </a:t>
            </a:r>
            <a:r>
              <a:rPr lang="en-US" dirty="0" smtClean="0"/>
              <a:t>EMERGENCY </a:t>
            </a:r>
            <a:r>
              <a:rPr lang="hi-IN" dirty="0" smtClean="0"/>
              <a:t>में ही हो जैसे </a:t>
            </a:r>
            <a:r>
              <a:rPr lang="en-US" dirty="0" smtClean="0"/>
              <a:t>MRO, CRO, </a:t>
            </a:r>
            <a:r>
              <a:rPr lang="hi-IN" dirty="0" smtClean="0"/>
              <a:t>अचानक </a:t>
            </a:r>
            <a:r>
              <a:rPr lang="en-US" dirty="0" smtClean="0"/>
              <a:t>SIGNAL </a:t>
            </a:r>
            <a:r>
              <a:rPr lang="hi-IN" dirty="0" smtClean="0"/>
              <a:t>का </a:t>
            </a:r>
            <a:r>
              <a:rPr lang="en-US" dirty="0" smtClean="0"/>
              <a:t>ON </a:t>
            </a:r>
            <a:r>
              <a:rPr lang="hi-IN" dirty="0" smtClean="0"/>
              <a:t>हो जाना, गाड़ी में, </a:t>
            </a:r>
            <a:r>
              <a:rPr lang="en-US" dirty="0" smtClean="0"/>
              <a:t>OHE </a:t>
            </a:r>
            <a:r>
              <a:rPr lang="hi-IN" dirty="0" smtClean="0"/>
              <a:t>में या </a:t>
            </a:r>
            <a:r>
              <a:rPr lang="en-US" dirty="0" smtClean="0"/>
              <a:t>TRACK </a:t>
            </a:r>
            <a:r>
              <a:rPr lang="hi-IN" dirty="0" smtClean="0"/>
              <a:t>पर कोई अन्य अवरोध दिखाई देने या होने पर इत्यादि ।</a:t>
            </a:r>
            <a:endParaRPr lang="en-US" dirty="0"/>
          </a:p>
        </p:txBody>
      </p:sp>
      <p:sp>
        <p:nvSpPr>
          <p:cNvPr id="3" name="TextBox 2"/>
          <p:cNvSpPr txBox="1"/>
          <p:nvPr/>
        </p:nvSpPr>
        <p:spPr>
          <a:xfrm>
            <a:off x="4724400" y="5791200"/>
            <a:ext cx="4166662" cy="369332"/>
          </a:xfrm>
          <a:prstGeom prst="rect">
            <a:avLst/>
          </a:prstGeom>
          <a:noFill/>
        </p:spPr>
        <p:txBody>
          <a:bodyPr wrap="square" rtlCol="0">
            <a:spAutoFit/>
          </a:bodyPr>
          <a:lstStyle/>
          <a:p>
            <a:r>
              <a:rPr lang="hi-IN" dirty="0" smtClean="0">
                <a:solidFill>
                  <a:schemeClr val="accent1"/>
                </a:solidFill>
              </a:rPr>
              <a:t>विद्युत् प्रशिक्षण केंद्र, गाज़ियाबाद</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0" y="1"/>
            <a:ext cx="5826314" cy="6757411"/>
            <a:chOff x="371704" y="0"/>
            <a:chExt cx="6813550" cy="10536555"/>
          </a:xfrm>
        </p:grpSpPr>
        <p:pic>
          <p:nvPicPr>
            <p:cNvPr id="3" name="object 3"/>
            <p:cNvPicPr/>
            <p:nvPr/>
          </p:nvPicPr>
          <p:blipFill>
            <a:blip r:embed="rId2" cstate="print"/>
            <a:stretch>
              <a:fillRect/>
            </a:stretch>
          </p:blipFill>
          <p:spPr>
            <a:xfrm>
              <a:off x="4893118" y="10393322"/>
              <a:ext cx="2002981" cy="142743"/>
            </a:xfrm>
            <a:prstGeom prst="rect">
              <a:avLst/>
            </a:prstGeom>
          </p:spPr>
        </p:pic>
        <p:pic>
          <p:nvPicPr>
            <p:cNvPr id="4" name="object 4"/>
            <p:cNvPicPr/>
            <p:nvPr/>
          </p:nvPicPr>
          <p:blipFill>
            <a:blip r:embed="rId3" cstate="print"/>
            <a:stretch>
              <a:fillRect/>
            </a:stretch>
          </p:blipFill>
          <p:spPr>
            <a:xfrm>
              <a:off x="371704" y="0"/>
              <a:ext cx="6813091" cy="103759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19400"/>
            <a:ext cx="3180614" cy="707886"/>
          </a:xfrm>
          <a:prstGeom prst="rect">
            <a:avLst/>
          </a:prstGeom>
        </p:spPr>
        <p:txBody>
          <a:bodyPr wrap="none">
            <a:spAutoFit/>
          </a:bodyPr>
          <a:lstStyle/>
          <a:p>
            <a:r>
              <a:rPr lang="en-US" sz="4000" b="1" i="1" dirty="0" smtClean="0">
                <a:solidFill>
                  <a:srgbClr val="002060"/>
                </a:solidFill>
              </a:rPr>
              <a:t>CASE </a:t>
            </a:r>
            <a:r>
              <a:rPr lang="en-US" sz="4000" b="1" i="1" dirty="0" smtClean="0">
                <a:solidFill>
                  <a:srgbClr val="002060"/>
                </a:solidFill>
              </a:rPr>
              <a:t>STUDY-2</a:t>
            </a:r>
            <a:endParaRPr lang="en-US" sz="4000" b="1" i="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0" y="76200"/>
            <a:ext cx="5486400" cy="317370"/>
          </a:xfrm>
          <a:prstGeom prst="rect">
            <a:avLst/>
          </a:prstGeom>
        </p:spPr>
        <p:txBody>
          <a:bodyPr vert="horz" wrap="square" lIns="0" tIns="9501" rIns="0" bIns="0" rtlCol="0">
            <a:spAutoFit/>
          </a:bodyPr>
          <a:lstStyle/>
          <a:p>
            <a:pPr marL="9501">
              <a:spcBef>
                <a:spcPts val="75"/>
              </a:spcBef>
            </a:pPr>
            <a:r>
              <a:rPr sz="2000" b="1" dirty="0">
                <a:solidFill>
                  <a:srgbClr val="1154CC"/>
                </a:solidFill>
                <a:latin typeface="Calibri"/>
                <a:cs typeface="Calibri"/>
              </a:rPr>
              <a:t>SPEEDOMETER</a:t>
            </a:r>
            <a:r>
              <a:rPr sz="2000" b="1" spc="-71" dirty="0">
                <a:solidFill>
                  <a:srgbClr val="1154CC"/>
                </a:solidFill>
                <a:latin typeface="Calibri"/>
                <a:cs typeface="Calibri"/>
              </a:rPr>
              <a:t> </a:t>
            </a:r>
            <a:r>
              <a:rPr sz="2000" b="1" spc="-75">
                <a:solidFill>
                  <a:srgbClr val="1154CC"/>
                </a:solidFill>
                <a:latin typeface="Calibri"/>
                <a:cs typeface="Calibri"/>
              </a:rPr>
              <a:t>DATA</a:t>
            </a:r>
            <a:r>
              <a:rPr sz="2000" b="1" spc="-11">
                <a:solidFill>
                  <a:srgbClr val="1154CC"/>
                </a:solidFill>
                <a:latin typeface="Calibri"/>
                <a:cs typeface="Calibri"/>
              </a:rPr>
              <a:t> </a:t>
            </a:r>
            <a:r>
              <a:rPr sz="2000" b="1" spc="-7" smtClean="0">
                <a:solidFill>
                  <a:srgbClr val="1154CC"/>
                </a:solidFill>
                <a:latin typeface="Calibri"/>
                <a:cs typeface="Calibri"/>
              </a:rPr>
              <a:t>ANALYSIS</a:t>
            </a:r>
            <a:r>
              <a:rPr lang="en-US" sz="2000" b="1" spc="-7" dirty="0" smtClean="0">
                <a:solidFill>
                  <a:srgbClr val="1154CC"/>
                </a:solidFill>
                <a:latin typeface="Calibri"/>
                <a:cs typeface="Calibri"/>
              </a:rPr>
              <a:t>-2</a:t>
            </a:r>
            <a:endParaRPr sz="2000">
              <a:latin typeface="Calibri"/>
              <a:cs typeface="Calibri"/>
            </a:endParaRPr>
          </a:p>
        </p:txBody>
      </p:sp>
      <p:sp>
        <p:nvSpPr>
          <p:cNvPr id="4" name="object 4"/>
          <p:cNvSpPr txBox="1"/>
          <p:nvPr/>
        </p:nvSpPr>
        <p:spPr>
          <a:xfrm>
            <a:off x="584879" y="381000"/>
            <a:ext cx="2163827" cy="745756"/>
          </a:xfrm>
          <a:prstGeom prst="rect">
            <a:avLst/>
          </a:prstGeom>
        </p:spPr>
        <p:txBody>
          <a:bodyPr vert="horz" wrap="square" lIns="0" tIns="45124" rIns="0" bIns="0" rtlCol="0">
            <a:spAutoFit/>
          </a:bodyPr>
          <a:lstStyle/>
          <a:p>
            <a:pPr marL="9501">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16/12/2024</a:t>
            </a:r>
            <a:endParaRPr sz="1000">
              <a:latin typeface="Calibri"/>
              <a:cs typeface="Calibri"/>
            </a:endParaRPr>
          </a:p>
          <a:p>
            <a:pPr marL="9501">
              <a:spcBef>
                <a:spcPts val="292"/>
              </a:spcBef>
            </a:pPr>
            <a:r>
              <a:rPr sz="1000" spc="-19" smtClean="0">
                <a:latin typeface="Calibri"/>
                <a:cs typeface="Calibri"/>
              </a:rPr>
              <a:t>Train</a:t>
            </a:r>
            <a:r>
              <a:rPr sz="1000" spc="-30" smtClean="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04378</a:t>
            </a:r>
            <a:r>
              <a:rPr sz="1000" b="1" spc="-26" dirty="0">
                <a:latin typeface="Calibri"/>
                <a:cs typeface="Calibri"/>
              </a:rPr>
              <a:t> </a:t>
            </a:r>
            <a:r>
              <a:rPr sz="1000" b="1" spc="-15">
                <a:latin typeface="Calibri"/>
                <a:cs typeface="Calibri"/>
              </a:rPr>
              <a:t>(</a:t>
            </a:r>
            <a:r>
              <a:rPr sz="1000" b="1" spc="-15" smtClean="0">
                <a:latin typeface="Calibri"/>
                <a:cs typeface="Calibri"/>
              </a:rPr>
              <a:t>CHG)</a:t>
            </a:r>
            <a:r>
              <a:rPr lang="hi-IN" sz="1000" b="1" spc="-15" dirty="0" smtClean="0">
                <a:latin typeface="Calibri"/>
                <a:cs typeface="Calibri"/>
              </a:rPr>
              <a:t>  </a:t>
            </a:r>
          </a:p>
          <a:p>
            <a:pPr marL="9501">
              <a:spcBef>
                <a:spcPts val="292"/>
              </a:spcBef>
            </a:pPr>
            <a:r>
              <a:rPr lang="hi-IN" sz="800" b="1" spc="-15" dirty="0" smtClean="0">
                <a:latin typeface="Calibri"/>
                <a:cs typeface="Calibri"/>
              </a:rPr>
              <a:t>SECTION     BE-ALI</a:t>
            </a:r>
          </a:p>
          <a:p>
            <a:pPr marL="9501">
              <a:spcBef>
                <a:spcPts val="292"/>
              </a:spcBef>
            </a:pPr>
            <a:endParaRPr sz="1000">
              <a:latin typeface="Calibri"/>
              <a:cs typeface="Calibri"/>
            </a:endParaRPr>
          </a:p>
        </p:txBody>
      </p:sp>
      <p:sp>
        <p:nvSpPr>
          <p:cNvPr id="5" name="object 5"/>
          <p:cNvSpPr txBox="1"/>
          <p:nvPr/>
        </p:nvSpPr>
        <p:spPr>
          <a:xfrm>
            <a:off x="3403004" y="381000"/>
            <a:ext cx="1873325" cy="571350"/>
          </a:xfrm>
          <a:prstGeom prst="rect">
            <a:avLst/>
          </a:prstGeom>
        </p:spPr>
        <p:txBody>
          <a:bodyPr vert="horz" wrap="square" lIns="0" tIns="45124" rIns="0" bIns="0" rtlCol="0">
            <a:spAutoFit/>
          </a:bodyPr>
          <a:lstStyle/>
          <a:p>
            <a:pPr marL="9501">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171224/13382</a:t>
            </a:r>
            <a:endParaRPr sz="1000">
              <a:latin typeface="Calibri"/>
              <a:cs typeface="Calibri"/>
            </a:endParaRPr>
          </a:p>
          <a:p>
            <a:pPr marL="9501">
              <a:spcBef>
                <a:spcPts val="292"/>
              </a:spcBef>
            </a:pPr>
            <a:r>
              <a:rPr sz="1000" smtClean="0">
                <a:latin typeface="Calibri"/>
                <a:cs typeface="Calibri"/>
              </a:rPr>
              <a:t>Loco</a:t>
            </a:r>
            <a:r>
              <a:rPr sz="1000" spc="-37" smtClean="0">
                <a:latin typeface="Calibri"/>
                <a:cs typeface="Calibri"/>
              </a:rPr>
              <a:t> </a:t>
            </a:r>
            <a:r>
              <a:rPr sz="1000" dirty="0">
                <a:latin typeface="Calibri"/>
                <a:cs typeface="Calibri"/>
              </a:rPr>
              <a:t>Number:</a:t>
            </a:r>
            <a:r>
              <a:rPr sz="1000" spc="-37" dirty="0">
                <a:latin typeface="Calibri"/>
                <a:cs typeface="Calibri"/>
              </a:rPr>
              <a:t> </a:t>
            </a:r>
            <a:r>
              <a:rPr sz="1000" b="1" dirty="0">
                <a:latin typeface="Calibri"/>
                <a:cs typeface="Calibri"/>
              </a:rPr>
              <a:t>30178</a:t>
            </a:r>
            <a:r>
              <a:rPr sz="1000" b="1" spc="-34" dirty="0">
                <a:latin typeface="Calibri"/>
                <a:cs typeface="Calibri"/>
              </a:rPr>
              <a:t> </a:t>
            </a:r>
            <a:r>
              <a:rPr sz="1000" b="1" dirty="0">
                <a:latin typeface="Calibri"/>
                <a:cs typeface="Calibri"/>
              </a:rPr>
              <a:t>GZB</a:t>
            </a:r>
            <a:r>
              <a:rPr sz="1000" b="1" spc="-37" dirty="0">
                <a:latin typeface="Calibri"/>
                <a:cs typeface="Calibri"/>
              </a:rPr>
              <a:t> </a:t>
            </a:r>
            <a:r>
              <a:rPr sz="1000" b="1" spc="-15" dirty="0">
                <a:latin typeface="Calibri"/>
                <a:cs typeface="Calibri"/>
              </a:rPr>
              <a:t>WAP5</a:t>
            </a:r>
            <a:endParaRPr sz="1000">
              <a:latin typeface="Calibri"/>
              <a:cs typeface="Calibri"/>
            </a:endParaRPr>
          </a:p>
          <a:p>
            <a:pPr marL="9501">
              <a:spcBef>
                <a:spcPts val="243"/>
              </a:spcBef>
            </a:pPr>
            <a:r>
              <a:rPr lang="hi-IN" sz="1000" b="1" spc="-7" dirty="0" smtClean="0">
                <a:latin typeface="Calibri"/>
                <a:cs typeface="Calibri"/>
              </a:rPr>
              <a:t>SPM    </a:t>
            </a:r>
            <a:r>
              <a:rPr sz="1000" b="1" spc="-7" smtClean="0">
                <a:latin typeface="Calibri"/>
                <a:cs typeface="Calibri"/>
              </a:rPr>
              <a:t>Laxven</a:t>
            </a:r>
            <a:endParaRPr sz="1000">
              <a:latin typeface="Calibri"/>
              <a:cs typeface="Calibri"/>
            </a:endParaRPr>
          </a:p>
        </p:txBody>
      </p:sp>
      <p:graphicFrame>
        <p:nvGraphicFramePr>
          <p:cNvPr id="6" name="object 6"/>
          <p:cNvGraphicFramePr>
            <a:graphicFrameLocks noGrp="1"/>
          </p:cNvGraphicFramePr>
          <p:nvPr/>
        </p:nvGraphicFramePr>
        <p:xfrm>
          <a:off x="542993" y="1143000"/>
          <a:ext cx="5495088" cy="1222758"/>
        </p:xfrm>
        <a:graphic>
          <a:graphicData uri="http://schemas.openxmlformats.org/drawingml/2006/table">
            <a:tbl>
              <a:tblPr firstRow="1" bandRow="1">
                <a:tableStyleId>{2D5ABB26-0587-4C30-8999-92F81FD0307C}</a:tableStyleId>
              </a:tblPr>
              <a:tblGrid>
                <a:gridCol w="2736684"/>
                <a:gridCol w="2758404"/>
              </a:tblGrid>
              <a:tr h="176116">
                <a:tc>
                  <a:txBody>
                    <a:bodyPr/>
                    <a:lstStyle/>
                    <a:p>
                      <a:pPr marL="64769">
                        <a:lnSpc>
                          <a:spcPct val="100000"/>
                        </a:lnSpc>
                        <a:spcBef>
                          <a:spcPts val="24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95" dirty="0">
                          <a:latin typeface="Calibri"/>
                          <a:cs typeface="Calibri"/>
                        </a:rPr>
                        <a:t> </a:t>
                      </a:r>
                      <a:r>
                        <a:rPr sz="1000" b="1" dirty="0">
                          <a:latin typeface="Calibri"/>
                          <a:cs typeface="Calibri"/>
                        </a:rPr>
                        <a:t>98</a:t>
                      </a:r>
                      <a:r>
                        <a:rPr sz="1000" b="1" spc="-15" dirty="0">
                          <a:latin typeface="Calibri"/>
                          <a:cs typeface="Calibri"/>
                        </a:rPr>
                        <a:t> </a:t>
                      </a:r>
                      <a:r>
                        <a:rPr sz="1000" b="1" spc="-20" dirty="0">
                          <a:latin typeface="Calibri"/>
                          <a:cs typeface="Calibri"/>
                        </a:rPr>
                        <a:t>kmph</a:t>
                      </a:r>
                      <a:endParaRPr sz="10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10" dirty="0">
                          <a:latin typeface="Calibri"/>
                          <a:cs typeface="Calibri"/>
                        </a:rPr>
                        <a:t>Average </a:t>
                      </a:r>
                      <a:r>
                        <a:rPr sz="1000" dirty="0">
                          <a:latin typeface="Calibri"/>
                          <a:cs typeface="Calibri"/>
                        </a:rPr>
                        <a:t>Speed:</a:t>
                      </a:r>
                      <a:r>
                        <a:rPr sz="1000" spc="125" dirty="0">
                          <a:latin typeface="Calibri"/>
                          <a:cs typeface="Calibri"/>
                        </a:rPr>
                        <a:t>  </a:t>
                      </a:r>
                      <a:r>
                        <a:rPr sz="1000" b="1" dirty="0">
                          <a:latin typeface="Calibri"/>
                          <a:cs typeface="Calibri"/>
                        </a:rPr>
                        <a:t>27.3</a:t>
                      </a:r>
                      <a:r>
                        <a:rPr sz="1000" b="1" spc="-5" dirty="0">
                          <a:latin typeface="Calibri"/>
                          <a:cs typeface="Calibri"/>
                        </a:rPr>
                        <a:t> </a:t>
                      </a:r>
                      <a:r>
                        <a:rPr sz="1000" b="1" spc="-20" dirty="0">
                          <a:latin typeface="Calibri"/>
                          <a:cs typeface="Calibri"/>
                        </a:rPr>
                        <a:t>kmph</a:t>
                      </a:r>
                      <a:endParaRPr sz="10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74080">
                <a:tc>
                  <a:txBody>
                    <a:bodyPr/>
                    <a:lstStyle/>
                    <a:p>
                      <a:pPr marL="64769">
                        <a:lnSpc>
                          <a:spcPct val="100000"/>
                        </a:lnSpc>
                        <a:spcBef>
                          <a:spcPts val="215"/>
                        </a:spcBef>
                      </a:pPr>
                      <a:r>
                        <a:rPr sz="1000" spc="-20" dirty="0">
                          <a:latin typeface="Calibri"/>
                          <a:cs typeface="Calibri"/>
                        </a:rPr>
                        <a:t>Total</a:t>
                      </a:r>
                      <a:r>
                        <a:rPr sz="1000" spc="-30" dirty="0">
                          <a:latin typeface="Calibri"/>
                          <a:cs typeface="Calibri"/>
                        </a:rPr>
                        <a:t> </a:t>
                      </a:r>
                      <a:r>
                        <a:rPr sz="1000" dirty="0">
                          <a:latin typeface="Calibri"/>
                          <a:cs typeface="Calibri"/>
                        </a:rPr>
                        <a:t>Distance:</a:t>
                      </a:r>
                      <a:r>
                        <a:rPr sz="1000" spc="475" dirty="0">
                          <a:latin typeface="Calibri"/>
                          <a:cs typeface="Calibri"/>
                        </a:rPr>
                        <a:t> </a:t>
                      </a:r>
                      <a:r>
                        <a:rPr sz="1000" b="1" dirty="0">
                          <a:latin typeface="Calibri"/>
                          <a:cs typeface="Calibri"/>
                        </a:rPr>
                        <a:t>168</a:t>
                      </a:r>
                      <a:r>
                        <a:rPr sz="1000" b="1" spc="-25" dirty="0">
                          <a:latin typeface="Calibri"/>
                          <a:cs typeface="Calibri"/>
                        </a:rPr>
                        <a:t> km</a:t>
                      </a:r>
                      <a:endParaRPr sz="10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20" dirty="0">
                          <a:latin typeface="Calibri"/>
                          <a:cs typeface="Calibri"/>
                        </a:rPr>
                        <a:t>Total </a:t>
                      </a:r>
                      <a:r>
                        <a:rPr sz="1000" dirty="0">
                          <a:latin typeface="Calibri"/>
                          <a:cs typeface="Calibri"/>
                        </a:rPr>
                        <a:t>Time:</a:t>
                      </a:r>
                      <a:r>
                        <a:rPr sz="1000" spc="114" dirty="0">
                          <a:latin typeface="Calibri"/>
                          <a:cs typeface="Calibri"/>
                        </a:rPr>
                        <a:t>  </a:t>
                      </a:r>
                      <a:r>
                        <a:rPr sz="1000" b="1" spc="-10" dirty="0">
                          <a:latin typeface="Calibri"/>
                          <a:cs typeface="Calibri"/>
                        </a:rPr>
                        <a:t>6:09:18</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2526">
                <a:tc>
                  <a:txBody>
                    <a:bodyPr/>
                    <a:lstStyle/>
                    <a:p>
                      <a:pPr marL="64769">
                        <a:lnSpc>
                          <a:spcPts val="1435"/>
                        </a:lnSpc>
                      </a:pPr>
                      <a:r>
                        <a:rPr sz="1000" dirty="0">
                          <a:latin typeface="Calibri"/>
                          <a:cs typeface="Calibri"/>
                        </a:rPr>
                        <a:t>Distance</a:t>
                      </a:r>
                      <a:r>
                        <a:rPr sz="1000" spc="-30" dirty="0">
                          <a:latin typeface="Calibri"/>
                          <a:cs typeface="Calibri"/>
                        </a:rPr>
                        <a:t> </a:t>
                      </a:r>
                      <a:r>
                        <a:rPr sz="1000" dirty="0">
                          <a:latin typeface="Calibri"/>
                          <a:cs typeface="Calibri"/>
                        </a:rPr>
                        <a:t>covered</a:t>
                      </a:r>
                      <a:r>
                        <a:rPr sz="1000" spc="-30"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near</a:t>
                      </a:r>
                      <a:r>
                        <a:rPr sz="1000" spc="-30" dirty="0">
                          <a:latin typeface="Calibri"/>
                          <a:cs typeface="Calibri"/>
                        </a:rPr>
                        <a:t> </a:t>
                      </a:r>
                      <a:r>
                        <a:rPr sz="1000" dirty="0">
                          <a:latin typeface="Calibri"/>
                          <a:cs typeface="Calibri"/>
                        </a:rPr>
                        <a:t>MPS:</a:t>
                      </a:r>
                      <a:r>
                        <a:rPr sz="1000" spc="215" dirty="0">
                          <a:latin typeface="Calibri"/>
                          <a:cs typeface="Calibri"/>
                        </a:rPr>
                        <a:t> </a:t>
                      </a:r>
                      <a:r>
                        <a:rPr sz="1000" b="1" dirty="0">
                          <a:latin typeface="Calibri"/>
                          <a:cs typeface="Calibri"/>
                        </a:rPr>
                        <a:t>14.49</a:t>
                      </a:r>
                      <a:r>
                        <a:rPr sz="1000" b="1" spc="-30" dirty="0">
                          <a:latin typeface="Calibri"/>
                          <a:cs typeface="Calibri"/>
                        </a:rPr>
                        <a:t> </a:t>
                      </a:r>
                      <a:r>
                        <a:rPr sz="1000" b="1" spc="-25" dirty="0">
                          <a:latin typeface="Calibri"/>
                          <a:cs typeface="Calibri"/>
                        </a:rPr>
                        <a:t>km</a:t>
                      </a:r>
                      <a:endParaRPr sz="1000">
                        <a:latin typeface="Calibri"/>
                        <a:cs typeface="Calibri"/>
                      </a:endParaRPr>
                    </a:p>
                    <a:p>
                      <a:pPr marL="64769">
                        <a:lnSpc>
                          <a:spcPts val="1365"/>
                        </a:lnSpc>
                      </a:pPr>
                      <a:r>
                        <a:rPr sz="1000" spc="-10" dirty="0">
                          <a:latin typeface="Calibri"/>
                          <a:cs typeface="Calibri"/>
                        </a:rPr>
                        <a:t>(speed&gt;.95xMPS)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1000" dirty="0">
                          <a:latin typeface="Calibri"/>
                          <a:cs typeface="Calibri"/>
                        </a:rPr>
                        <a:t>Time</a:t>
                      </a:r>
                      <a:r>
                        <a:rPr sz="1000" spc="-20" dirty="0">
                          <a:latin typeface="Calibri"/>
                          <a:cs typeface="Calibri"/>
                        </a:rPr>
                        <a:t> </a:t>
                      </a:r>
                      <a:r>
                        <a:rPr sz="1000" dirty="0">
                          <a:latin typeface="Calibri"/>
                          <a:cs typeface="Calibri"/>
                        </a:rPr>
                        <a:t>Range</a:t>
                      </a:r>
                      <a:r>
                        <a:rPr sz="1000" spc="-20" dirty="0">
                          <a:latin typeface="Calibri"/>
                          <a:cs typeface="Calibri"/>
                        </a:rPr>
                        <a:t> </a:t>
                      </a:r>
                      <a:r>
                        <a:rPr sz="1000" dirty="0">
                          <a:latin typeface="Calibri"/>
                          <a:cs typeface="Calibri"/>
                        </a:rPr>
                        <a:t>of</a:t>
                      </a:r>
                      <a:r>
                        <a:rPr sz="1000" spc="-20" dirty="0">
                          <a:latin typeface="Calibri"/>
                          <a:cs typeface="Calibri"/>
                        </a:rPr>
                        <a:t> </a:t>
                      </a:r>
                      <a:r>
                        <a:rPr sz="1000" dirty="0">
                          <a:latin typeface="Calibri"/>
                          <a:cs typeface="Calibri"/>
                        </a:rPr>
                        <a:t>Analysis:</a:t>
                      </a:r>
                      <a:r>
                        <a:rPr sz="1000" spc="-20" dirty="0">
                          <a:latin typeface="Calibri"/>
                          <a:cs typeface="Calibri"/>
                        </a:rPr>
                        <a:t> </a:t>
                      </a:r>
                      <a:r>
                        <a:rPr sz="1000" b="1" dirty="0">
                          <a:latin typeface="Calibri"/>
                          <a:cs typeface="Calibri"/>
                        </a:rPr>
                        <a:t>9:05:27</a:t>
                      </a:r>
                      <a:r>
                        <a:rPr sz="1000" b="1" spc="-15" dirty="0">
                          <a:latin typeface="Calibri"/>
                          <a:cs typeface="Calibri"/>
                        </a:rPr>
                        <a:t> </a:t>
                      </a:r>
                      <a:r>
                        <a:rPr sz="1000" b="1" dirty="0">
                          <a:latin typeface="Calibri"/>
                          <a:cs typeface="Calibri"/>
                        </a:rPr>
                        <a:t>AM</a:t>
                      </a:r>
                      <a:r>
                        <a:rPr sz="1000" b="1" spc="-20" dirty="0">
                          <a:latin typeface="Calibri"/>
                          <a:cs typeface="Calibri"/>
                        </a:rPr>
                        <a:t> </a:t>
                      </a:r>
                      <a:r>
                        <a:rPr sz="1000" b="1" dirty="0">
                          <a:latin typeface="Calibri"/>
                          <a:cs typeface="Calibri"/>
                        </a:rPr>
                        <a:t>-</a:t>
                      </a:r>
                      <a:r>
                        <a:rPr sz="1000" b="1" spc="-20" dirty="0">
                          <a:latin typeface="Calibri"/>
                          <a:cs typeface="Calibri"/>
                        </a:rPr>
                        <a:t> </a:t>
                      </a:r>
                      <a:r>
                        <a:rPr sz="1000" b="1" dirty="0">
                          <a:latin typeface="Calibri"/>
                          <a:cs typeface="Calibri"/>
                        </a:rPr>
                        <a:t>3:14:51</a:t>
                      </a:r>
                      <a:r>
                        <a:rPr sz="1000" b="1" spc="-20" dirty="0">
                          <a:latin typeface="Calibri"/>
                          <a:cs typeface="Calibri"/>
                        </a:rPr>
                        <a:t> </a:t>
                      </a:r>
                      <a:r>
                        <a:rPr sz="1000" b="1" spc="-25" dirty="0">
                          <a:latin typeface="Calibri"/>
                          <a:cs typeface="Calibri"/>
                        </a:rPr>
                        <a:t>PM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10036">
                <a:tc>
                  <a:txBody>
                    <a:bodyPr/>
                    <a:lstStyle/>
                    <a:p>
                      <a:pPr marL="64769">
                        <a:lnSpc>
                          <a:spcPct val="100000"/>
                        </a:lnSpc>
                        <a:spcBef>
                          <a:spcPts val="25"/>
                        </a:spcBef>
                      </a:pPr>
                      <a:r>
                        <a:rPr sz="1000" dirty="0">
                          <a:latin typeface="Calibri"/>
                          <a:cs typeface="Calibri"/>
                        </a:rPr>
                        <a:t>Late</a:t>
                      </a:r>
                      <a:r>
                        <a:rPr sz="1000" spc="-25" dirty="0">
                          <a:latin typeface="Calibri"/>
                          <a:cs typeface="Calibri"/>
                        </a:rPr>
                        <a:t> </a:t>
                      </a:r>
                      <a:r>
                        <a:rPr sz="1000" dirty="0">
                          <a:latin typeface="Calibri"/>
                          <a:cs typeface="Calibri"/>
                        </a:rPr>
                        <a:t>Controlling:</a:t>
                      </a:r>
                      <a:r>
                        <a:rPr sz="1000" spc="225"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Over</a:t>
                      </a:r>
                      <a:r>
                        <a:rPr sz="1000" spc="-15" dirty="0">
                          <a:latin typeface="Calibri"/>
                          <a:cs typeface="Calibri"/>
                        </a:rPr>
                        <a:t> </a:t>
                      </a:r>
                      <a:r>
                        <a:rPr sz="1000" dirty="0">
                          <a:latin typeface="Calibri"/>
                          <a:cs typeface="Calibri"/>
                        </a:rPr>
                        <a:t>Speeding:</a:t>
                      </a:r>
                      <a:r>
                        <a:rPr sz="1000" spc="-1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Improper</a:t>
                      </a:r>
                      <a:r>
                        <a:rPr sz="1000" spc="-30" dirty="0">
                          <a:latin typeface="Calibri"/>
                          <a:cs typeface="Calibri"/>
                        </a:rPr>
                        <a:t> </a:t>
                      </a:r>
                      <a:r>
                        <a:rPr sz="1000" spc="-20" dirty="0">
                          <a:latin typeface="Calibri"/>
                          <a:cs typeface="Calibri"/>
                        </a:rPr>
                        <a:t>BPT:</a:t>
                      </a:r>
                      <a:r>
                        <a:rPr sz="1000" spc="-30"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dirty="0">
                          <a:latin typeface="Calibri"/>
                          <a:cs typeface="Calibri"/>
                        </a:rPr>
                        <a:t>Abrupt</a:t>
                      </a:r>
                      <a:r>
                        <a:rPr sz="1000" spc="-35" dirty="0">
                          <a:latin typeface="Calibri"/>
                          <a:cs typeface="Calibri"/>
                        </a:rPr>
                        <a:t> </a:t>
                      </a:r>
                      <a:r>
                        <a:rPr sz="1000" dirty="0">
                          <a:latin typeface="Calibri"/>
                          <a:cs typeface="Calibri"/>
                        </a:rPr>
                        <a:t>Braking:</a:t>
                      </a:r>
                      <a:r>
                        <a:rPr sz="1000" spc="-30"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Poor</a:t>
                      </a:r>
                      <a:r>
                        <a:rPr sz="1000" spc="-25" dirty="0">
                          <a:latin typeface="Calibri"/>
                          <a:cs typeface="Calibri"/>
                        </a:rPr>
                        <a:t> </a:t>
                      </a:r>
                      <a:r>
                        <a:rPr sz="1000" dirty="0">
                          <a:latin typeface="Calibri"/>
                          <a:cs typeface="Calibri"/>
                        </a:rPr>
                        <a:t>Running:</a:t>
                      </a:r>
                      <a:r>
                        <a:rPr sz="1000" spc="-25"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SR</a:t>
                      </a:r>
                      <a:r>
                        <a:rPr sz="1000" spc="5" dirty="0">
                          <a:latin typeface="Calibri"/>
                          <a:cs typeface="Calibri"/>
                        </a:rPr>
                        <a:t> </a:t>
                      </a:r>
                      <a:r>
                        <a:rPr sz="1000" spc="-10" dirty="0">
                          <a:latin typeface="Calibri"/>
                          <a:cs typeface="Calibri"/>
                        </a:rPr>
                        <a:t>Overspeed:</a:t>
                      </a:r>
                      <a:r>
                        <a:rPr sz="1000" spc="5"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438400"/>
          <a:ext cx="5505948" cy="374245"/>
        </p:xfrm>
        <a:graphic>
          <a:graphicData uri="http://schemas.openxmlformats.org/drawingml/2006/table">
            <a:tbl>
              <a:tblPr firstRow="1" bandRow="1">
                <a:tableStyleId>{2D5ABB26-0587-4C30-8999-92F81FD0307C}</a:tableStyleId>
              </a:tblPr>
              <a:tblGrid>
                <a:gridCol w="1379202"/>
                <a:gridCol w="1379202"/>
                <a:gridCol w="1368342"/>
                <a:gridCol w="1379202"/>
              </a:tblGrid>
              <a:tr h="374245">
                <a:tc>
                  <a:txBody>
                    <a:bodyPr/>
                    <a:lstStyle/>
                    <a:p>
                      <a:pPr marL="67945">
                        <a:lnSpc>
                          <a:spcPct val="100000"/>
                        </a:lnSpc>
                        <a:spcBef>
                          <a:spcPts val="509"/>
                        </a:spcBef>
                      </a:pPr>
                      <a:r>
                        <a:rPr sz="1100" dirty="0">
                          <a:latin typeface="Calibri"/>
                          <a:cs typeface="Calibri"/>
                        </a:rPr>
                        <a:t>BPT</a:t>
                      </a:r>
                      <a:r>
                        <a:rPr sz="1100" spc="-20" dirty="0">
                          <a:latin typeface="Calibri"/>
                          <a:cs typeface="Calibri"/>
                        </a:rPr>
                        <a:t> </a:t>
                      </a:r>
                      <a:r>
                        <a:rPr sz="1100" dirty="0">
                          <a:latin typeface="Calibri"/>
                          <a:cs typeface="Calibri"/>
                        </a:rPr>
                        <a:t>@</a:t>
                      </a:r>
                      <a:r>
                        <a:rPr sz="1100" spc="-20" dirty="0">
                          <a:latin typeface="Calibri"/>
                          <a:cs typeface="Calibri"/>
                        </a:rPr>
                        <a:t> </a:t>
                      </a:r>
                      <a:r>
                        <a:rPr sz="1100" spc="-10" dirty="0">
                          <a:latin typeface="Calibri"/>
                          <a:cs typeface="Calibri"/>
                        </a:rPr>
                        <a:t>9:10:11</a:t>
                      </a:r>
                      <a:r>
                        <a:rPr sz="1100" spc="-20" dirty="0">
                          <a:latin typeface="Calibri"/>
                          <a:cs typeface="Calibri"/>
                        </a:rPr>
                        <a:t> </a:t>
                      </a:r>
                      <a:r>
                        <a:rPr sz="1100" spc="-35" dirty="0">
                          <a:latin typeface="Calibri"/>
                          <a:cs typeface="Calibri"/>
                        </a:rPr>
                        <a:t>AM</a:t>
                      </a:r>
                      <a:endParaRPr sz="11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100" dirty="0">
                          <a:latin typeface="Calibri"/>
                          <a:cs typeface="Calibri"/>
                        </a:rPr>
                        <a:t>SPEED</a:t>
                      </a:r>
                      <a:r>
                        <a:rPr sz="1100" spc="-25" dirty="0">
                          <a:latin typeface="Calibri"/>
                          <a:cs typeface="Calibri"/>
                        </a:rPr>
                        <a:t> </a:t>
                      </a:r>
                      <a:r>
                        <a:rPr sz="1100" dirty="0">
                          <a:latin typeface="Calibri"/>
                          <a:cs typeface="Calibri"/>
                        </a:rPr>
                        <a:t>DROP:</a:t>
                      </a:r>
                      <a:r>
                        <a:rPr sz="1100" spc="-20" dirty="0">
                          <a:latin typeface="Calibri"/>
                          <a:cs typeface="Calibri"/>
                        </a:rPr>
                        <a:t> </a:t>
                      </a:r>
                      <a:r>
                        <a:rPr sz="1100" dirty="0">
                          <a:latin typeface="Calibri"/>
                          <a:cs typeface="Calibri"/>
                        </a:rPr>
                        <a:t>60</a:t>
                      </a:r>
                      <a:r>
                        <a:rPr sz="1100" spc="-25" dirty="0">
                          <a:latin typeface="Calibri"/>
                          <a:cs typeface="Calibri"/>
                        </a:rPr>
                        <a:t> </a:t>
                      </a:r>
                      <a:r>
                        <a:rPr sz="1100" dirty="0">
                          <a:latin typeface="Calibri"/>
                          <a:cs typeface="Calibri"/>
                        </a:rPr>
                        <a:t>-</a:t>
                      </a:r>
                      <a:r>
                        <a:rPr sz="1100" spc="-20" dirty="0">
                          <a:latin typeface="Calibri"/>
                          <a:cs typeface="Calibri"/>
                        </a:rPr>
                        <a:t> </a:t>
                      </a:r>
                      <a:r>
                        <a:rPr sz="1100" spc="-25" dirty="0">
                          <a:latin typeface="Calibri"/>
                          <a:cs typeface="Calibri"/>
                        </a:rPr>
                        <a:t>28</a:t>
                      </a:r>
                      <a:endParaRPr sz="11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100" dirty="0">
                          <a:latin typeface="Calibri"/>
                          <a:cs typeface="Calibri"/>
                        </a:rPr>
                        <a:t>BFT</a:t>
                      </a:r>
                      <a:r>
                        <a:rPr sz="1100" spc="-25" dirty="0">
                          <a:latin typeface="Calibri"/>
                          <a:cs typeface="Calibri"/>
                        </a:rPr>
                        <a:t> </a:t>
                      </a:r>
                      <a:r>
                        <a:rPr sz="1100" dirty="0">
                          <a:latin typeface="Calibri"/>
                          <a:cs typeface="Calibri"/>
                        </a:rPr>
                        <a:t>@</a:t>
                      </a:r>
                      <a:r>
                        <a:rPr sz="1100" spc="-20" dirty="0">
                          <a:latin typeface="Calibri"/>
                          <a:cs typeface="Calibri"/>
                        </a:rPr>
                        <a:t> </a:t>
                      </a:r>
                      <a:r>
                        <a:rPr sz="1100" spc="-10" dirty="0">
                          <a:latin typeface="Calibri"/>
                          <a:cs typeface="Calibri"/>
                        </a:rPr>
                        <a:t>9:06:38</a:t>
                      </a:r>
                      <a:r>
                        <a:rPr sz="1100" spc="-20" dirty="0">
                          <a:latin typeface="Calibri"/>
                          <a:cs typeface="Calibri"/>
                        </a:rPr>
                        <a:t> </a:t>
                      </a:r>
                      <a:r>
                        <a:rPr sz="1100" spc="-25" dirty="0">
                          <a:latin typeface="Calibri"/>
                          <a:cs typeface="Calibri"/>
                        </a:rPr>
                        <a:t>AM</a:t>
                      </a:r>
                      <a:endParaRPr sz="11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100" dirty="0">
                          <a:latin typeface="Calibri"/>
                          <a:cs typeface="Calibri"/>
                        </a:rPr>
                        <a:t>SPEED</a:t>
                      </a:r>
                      <a:r>
                        <a:rPr sz="1100" spc="-25" dirty="0">
                          <a:latin typeface="Calibri"/>
                          <a:cs typeface="Calibri"/>
                        </a:rPr>
                        <a:t> </a:t>
                      </a:r>
                      <a:r>
                        <a:rPr sz="1100" dirty="0">
                          <a:latin typeface="Calibri"/>
                          <a:cs typeface="Calibri"/>
                        </a:rPr>
                        <a:t>DROP:</a:t>
                      </a:r>
                      <a:r>
                        <a:rPr sz="1100" spc="-20" dirty="0">
                          <a:latin typeface="Calibri"/>
                          <a:cs typeface="Calibri"/>
                        </a:rPr>
                        <a:t> </a:t>
                      </a:r>
                      <a:r>
                        <a:rPr sz="1100" dirty="0">
                          <a:latin typeface="Calibri"/>
                          <a:cs typeface="Calibri"/>
                        </a:rPr>
                        <a:t>11</a:t>
                      </a:r>
                      <a:r>
                        <a:rPr sz="1100" spc="-25" dirty="0">
                          <a:latin typeface="Calibri"/>
                          <a:cs typeface="Calibri"/>
                        </a:rPr>
                        <a:t> </a:t>
                      </a:r>
                      <a:r>
                        <a:rPr sz="1100" dirty="0">
                          <a:latin typeface="Calibri"/>
                          <a:cs typeface="Calibri"/>
                        </a:rPr>
                        <a:t>-</a:t>
                      </a:r>
                      <a:r>
                        <a:rPr sz="1100" spc="-20" dirty="0">
                          <a:latin typeface="Calibri"/>
                          <a:cs typeface="Calibri"/>
                        </a:rPr>
                        <a:t> </a:t>
                      </a:r>
                      <a:r>
                        <a:rPr sz="1100" spc="-50" dirty="0">
                          <a:latin typeface="Calibri"/>
                          <a:cs typeface="Calibri"/>
                        </a:rPr>
                        <a:t>6</a:t>
                      </a:r>
                      <a:endParaRPr sz="11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2895600"/>
            <a:ext cx="3467010" cy="163482"/>
          </a:xfrm>
          <a:prstGeom prst="rect">
            <a:avLst/>
          </a:prstGeom>
        </p:spPr>
        <p:txBody>
          <a:bodyPr vert="horz" wrap="square" lIns="0" tIns="9501" rIns="0" bIns="0" rtlCol="0">
            <a:spAutoFit/>
          </a:bodyPr>
          <a:lstStyle/>
          <a:p>
            <a:pPr marL="9501">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609600" y="3124200"/>
          <a:ext cx="5527666" cy="3124200"/>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81000">
                <a:tc>
                  <a:txBody>
                    <a:bodyPr/>
                    <a:lstStyle/>
                    <a:p>
                      <a:pPr marL="67945">
                        <a:lnSpc>
                          <a:spcPct val="100000"/>
                        </a:lnSpc>
                        <a:spcBef>
                          <a:spcPts val="560"/>
                        </a:spcBef>
                      </a:pPr>
                      <a:r>
                        <a:rPr sz="800" spc="-20" dirty="0">
                          <a:latin typeface="Calibri"/>
                          <a:cs typeface="Calibri"/>
                        </a:rPr>
                        <a:t>SGNL</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TIME/KM</a:t>
                      </a:r>
                      <a:r>
                        <a:rPr sz="800" spc="-55" dirty="0">
                          <a:latin typeface="Calibri"/>
                          <a:cs typeface="Calibri"/>
                        </a:rPr>
                        <a:t> </a:t>
                      </a:r>
                      <a:r>
                        <a:rPr sz="800" spc="-25" dirty="0">
                          <a:latin typeface="Calibri"/>
                          <a:cs typeface="Calibri"/>
                        </a:rPr>
                        <a:t>NO</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1594">
                        <a:lnSpc>
                          <a:spcPct val="100000"/>
                        </a:lnSpc>
                        <a:spcBef>
                          <a:spcPts val="150"/>
                        </a:spcBef>
                      </a:pPr>
                      <a:r>
                        <a:rPr sz="800" spc="-10" dirty="0">
                          <a:latin typeface="Calibri"/>
                          <a:cs typeface="Calibri"/>
                        </a:rPr>
                        <a:t>1000mtr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71120">
                        <a:lnSpc>
                          <a:spcPct val="100000"/>
                        </a:lnSpc>
                        <a:spcBef>
                          <a:spcPts val="150"/>
                        </a:spcBef>
                      </a:pPr>
                      <a:r>
                        <a:rPr sz="800" spc="-10" dirty="0">
                          <a:latin typeface="Calibri"/>
                          <a:cs typeface="Calibri"/>
                        </a:rPr>
                        <a:t>500mtr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7945">
                        <a:lnSpc>
                          <a:spcPct val="100000"/>
                        </a:lnSpc>
                        <a:spcBef>
                          <a:spcPts val="150"/>
                        </a:spcBef>
                      </a:pPr>
                      <a:r>
                        <a:rPr sz="800" spc="-10" dirty="0">
                          <a:latin typeface="Calibri"/>
                          <a:cs typeface="Calibri"/>
                        </a:rPr>
                        <a:t>100mtr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4769">
                        <a:lnSpc>
                          <a:spcPct val="100000"/>
                        </a:lnSpc>
                        <a:spcBef>
                          <a:spcPts val="150"/>
                        </a:spcBef>
                      </a:pPr>
                      <a:r>
                        <a:rPr sz="800" spc="-10" dirty="0">
                          <a:latin typeface="Calibri"/>
                          <a:cs typeface="Calibri"/>
                        </a:rPr>
                        <a:t>10mtr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dirty="0">
                          <a:latin typeface="Calibri"/>
                          <a:cs typeface="Calibri"/>
                        </a:rPr>
                        <a:t>Speed</a:t>
                      </a:r>
                      <a:r>
                        <a:rPr sz="800" spc="-30" dirty="0">
                          <a:latin typeface="Calibri"/>
                          <a:cs typeface="Calibri"/>
                        </a:rPr>
                        <a:t> </a:t>
                      </a:r>
                      <a:r>
                        <a:rPr sz="800" dirty="0">
                          <a:latin typeface="Calibri"/>
                          <a:cs typeface="Calibri"/>
                        </a:rPr>
                        <a:t>at</a:t>
                      </a:r>
                      <a:r>
                        <a:rPr sz="800" spc="-30" dirty="0">
                          <a:latin typeface="Calibri"/>
                          <a:cs typeface="Calibri"/>
                        </a:rPr>
                        <a:t> </a:t>
                      </a:r>
                      <a:r>
                        <a:rPr sz="800" spc="-10" dirty="0">
                          <a:latin typeface="Calibri"/>
                          <a:cs typeface="Calibri"/>
                        </a:rPr>
                        <a:t>Controlling/ Braking</a:t>
                      </a:r>
                      <a:r>
                        <a:rPr sz="800" dirty="0">
                          <a:latin typeface="Calibri"/>
                          <a:cs typeface="Calibri"/>
                        </a:rPr>
                        <a:t> </a:t>
                      </a:r>
                      <a:r>
                        <a:rPr sz="800" spc="-10" dirty="0">
                          <a:latin typeface="Calibri"/>
                          <a:cs typeface="Calibri"/>
                        </a:rPr>
                        <a:t>Distance</a:t>
                      </a:r>
                      <a:endParaRPr sz="8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BRAKING</a:t>
                      </a:r>
                      <a:endParaRPr sz="800">
                        <a:latin typeface="Calibri"/>
                        <a:cs typeface="Calibri"/>
                      </a:endParaRPr>
                    </a:p>
                    <a:p>
                      <a:pPr marL="64769">
                        <a:lnSpc>
                          <a:spcPct val="100000"/>
                        </a:lnSpc>
                        <a:spcBef>
                          <a:spcPts val="150"/>
                        </a:spcBef>
                      </a:pPr>
                      <a:r>
                        <a:rPr sz="800" spc="-10" dirty="0">
                          <a:latin typeface="Calibri"/>
                          <a:cs typeface="Calibri"/>
                        </a:rPr>
                        <a:t>Technique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9:24:29</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33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25</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50" dirty="0">
                          <a:latin typeface="Calibri"/>
                          <a:cs typeface="Calibri"/>
                        </a:rPr>
                        <a:t>9</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5</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43kmph</a:t>
                      </a:r>
                      <a:r>
                        <a:rPr sz="800" spc="-4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1.18</a:t>
                      </a:r>
                      <a:r>
                        <a:rPr sz="800" spc="-35" dirty="0">
                          <a:latin typeface="Calibri"/>
                          <a:cs typeface="Calibri"/>
                        </a:rPr>
                        <a:t> </a:t>
                      </a:r>
                      <a:r>
                        <a:rPr sz="800" spc="-25" dirty="0">
                          <a:latin typeface="Calibri"/>
                          <a:cs typeface="Calibri"/>
                        </a:rPr>
                        <a:t>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Calibri"/>
                          <a:cs typeface="Calibri"/>
                        </a:rPr>
                        <a:t>Late</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9:36:55</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36</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28</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Calibri"/>
                          <a:cs typeface="Calibri"/>
                        </a:rPr>
                        <a:t>15</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4</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95kmph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3.977</a:t>
                      </a:r>
                      <a:r>
                        <a:rPr sz="800" spc="-25" dirty="0">
                          <a:latin typeface="Calibri"/>
                          <a:cs typeface="Calibri"/>
                        </a:rPr>
                        <a:t> 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Calibri"/>
                          <a:cs typeface="Calibri"/>
                        </a:rPr>
                        <a:t>Late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9:46:28</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82</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35</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17</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4</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91kmph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1.122</a:t>
                      </a:r>
                      <a:r>
                        <a:rPr sz="800" spc="-25" dirty="0">
                          <a:latin typeface="Calibri"/>
                          <a:cs typeface="Calibri"/>
                        </a:rPr>
                        <a:t> 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Calibri"/>
                          <a:cs typeface="Calibri"/>
                        </a:rPr>
                        <a:t>Late</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09"/>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9:56:34</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Calibri"/>
                          <a:cs typeface="Calibri"/>
                        </a:rPr>
                        <a:t>36</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Calibri"/>
                          <a:cs typeface="Calibri"/>
                        </a:rPr>
                        <a:t>26</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Calibri"/>
                          <a:cs typeface="Calibri"/>
                        </a:rPr>
                        <a:t>15</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0" dirty="0">
                          <a:latin typeface="Calibri"/>
                          <a:cs typeface="Calibri"/>
                        </a:rPr>
                        <a:t>7</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50kmph</a:t>
                      </a:r>
                      <a:r>
                        <a:rPr sz="800" spc="-4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2.08</a:t>
                      </a:r>
                      <a:r>
                        <a:rPr sz="800" spc="-35" dirty="0">
                          <a:latin typeface="Calibri"/>
                          <a:cs typeface="Calibri"/>
                        </a:rPr>
                        <a:t> </a:t>
                      </a:r>
                      <a:r>
                        <a:rPr sz="800" spc="-25" dirty="0">
                          <a:latin typeface="Calibri"/>
                          <a:cs typeface="Calibri"/>
                        </a:rPr>
                        <a:t>km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Calibri"/>
                          <a:cs typeface="Calibri"/>
                        </a:rPr>
                        <a:t>Late</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10:48:21</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40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40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7</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94kmph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2.163</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Calibri"/>
                          <a:cs typeface="Calibri"/>
                        </a:rPr>
                        <a:t>Late</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10:57:36</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42</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40</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Calibri"/>
                          <a:cs typeface="Calibri"/>
                        </a:rPr>
                        <a:t>19</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7</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92kmph</a:t>
                      </a:r>
                      <a:r>
                        <a:rPr sz="800" spc="-4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4.12</a:t>
                      </a:r>
                      <a:r>
                        <a:rPr sz="800" spc="-35" dirty="0">
                          <a:latin typeface="Calibri"/>
                          <a:cs typeface="Calibri"/>
                        </a:rPr>
                        <a:t> </a:t>
                      </a:r>
                      <a:r>
                        <a:rPr sz="800" spc="-25" dirty="0">
                          <a:latin typeface="Calibri"/>
                          <a:cs typeface="Calibri"/>
                        </a:rPr>
                        <a:t>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Calibri"/>
                          <a:cs typeface="Calibri"/>
                        </a:rPr>
                        <a:t>Late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11:06:27</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39</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29</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17</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6</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90kmph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3.737</a:t>
                      </a:r>
                      <a:r>
                        <a:rPr sz="800" spc="-25" dirty="0">
                          <a:latin typeface="Calibri"/>
                          <a:cs typeface="Calibri"/>
                        </a:rPr>
                        <a:t> 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Calibri"/>
                          <a:cs typeface="Calibri"/>
                        </a:rPr>
                        <a:t>Late</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09"/>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11:17:03</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Calibri"/>
                          <a:cs typeface="Calibri"/>
                        </a:rPr>
                        <a:t>47</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Calibri"/>
                          <a:cs typeface="Calibri"/>
                        </a:rPr>
                        <a:t>43</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Calibri"/>
                          <a:cs typeface="Calibri"/>
                        </a:rPr>
                        <a:t>14</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0" dirty="0">
                          <a:latin typeface="Calibri"/>
                          <a:cs typeface="Calibri"/>
                        </a:rPr>
                        <a:t>8</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95kmph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2.702</a:t>
                      </a:r>
                      <a:r>
                        <a:rPr sz="800" spc="-25" dirty="0">
                          <a:latin typeface="Calibri"/>
                          <a:cs typeface="Calibri"/>
                        </a:rPr>
                        <a:t> km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Calibri"/>
                          <a:cs typeface="Calibri"/>
                        </a:rPr>
                        <a:t>Late</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11:25:21</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37</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26</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17</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7</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88kmph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3.044</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Calibri"/>
                          <a:cs typeface="Calibri"/>
                        </a:rPr>
                        <a:t>Late</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11:41:15</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46</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41</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Calibri"/>
                          <a:cs typeface="Calibri"/>
                        </a:rPr>
                        <a:t>22</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2</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46kmph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1.038</a:t>
                      </a:r>
                      <a:r>
                        <a:rPr sz="800" spc="-25" dirty="0">
                          <a:latin typeface="Calibri"/>
                          <a:cs typeface="Calibri"/>
                        </a:rPr>
                        <a:t> 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Calibri"/>
                          <a:cs typeface="Calibri"/>
                        </a:rPr>
                        <a:t>Late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12:23:23</a:t>
                      </a:r>
                      <a:r>
                        <a:rPr sz="800" spc="-20" dirty="0">
                          <a:latin typeface="Calibri"/>
                          <a:cs typeface="Calibri"/>
                        </a:rPr>
                        <a:t> </a:t>
                      </a:r>
                      <a:r>
                        <a:rPr sz="800" spc="-25" dirty="0">
                          <a:latin typeface="Calibri"/>
                          <a:cs typeface="Calibri"/>
                        </a:rPr>
                        <a:t>PM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28</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14</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50" dirty="0">
                          <a:latin typeface="Calibri"/>
                          <a:cs typeface="Calibri"/>
                        </a:rPr>
                        <a:t>8</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6</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34kmph</a:t>
                      </a:r>
                      <a:r>
                        <a:rPr sz="800" spc="-4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1.32</a:t>
                      </a:r>
                      <a:r>
                        <a:rPr sz="800" spc="-35" dirty="0">
                          <a:latin typeface="Calibri"/>
                          <a:cs typeface="Calibri"/>
                        </a:rPr>
                        <a:t> </a:t>
                      </a:r>
                      <a:r>
                        <a:rPr sz="800" spc="-25" dirty="0">
                          <a:latin typeface="Calibri"/>
                          <a:cs typeface="Calibri"/>
                        </a:rPr>
                        <a:t>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Smooth</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8600">
                <a:tc>
                  <a:txBody>
                    <a:bodyPr/>
                    <a:lstStyle/>
                    <a:p>
                      <a:pPr marL="67945">
                        <a:lnSpc>
                          <a:spcPct val="100000"/>
                        </a:lnSpc>
                        <a:spcBef>
                          <a:spcPts val="509"/>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10" dirty="0">
                          <a:latin typeface="Calibri"/>
                          <a:cs typeface="Calibri"/>
                        </a:rPr>
                        <a:t>12:39:17</a:t>
                      </a:r>
                      <a:r>
                        <a:rPr sz="900" spc="-20" dirty="0">
                          <a:latin typeface="Calibri"/>
                          <a:cs typeface="Calibri"/>
                        </a:rPr>
                        <a:t> </a:t>
                      </a:r>
                      <a:r>
                        <a:rPr sz="900" spc="-2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spc="-25" dirty="0">
                          <a:latin typeface="Calibri"/>
                          <a:cs typeface="Calibri"/>
                        </a:rPr>
                        <a:t>39</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900" spc="-25" dirty="0">
                          <a:latin typeface="Calibri"/>
                          <a:cs typeface="Calibri"/>
                        </a:rPr>
                        <a:t>35</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900" spc="-25" dirty="0">
                          <a:latin typeface="Calibri"/>
                          <a:cs typeface="Calibri"/>
                        </a:rPr>
                        <a:t>21</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50" dirty="0">
                          <a:latin typeface="Calibri"/>
                          <a:cs typeface="Calibri"/>
                        </a:rPr>
                        <a:t>7</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dirty="0">
                          <a:latin typeface="Calibri"/>
                          <a:cs typeface="Calibri"/>
                        </a:rPr>
                        <a:t>94kmph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2.063</a:t>
                      </a:r>
                      <a:r>
                        <a:rPr sz="900" spc="-25" dirty="0">
                          <a:latin typeface="Calibri"/>
                          <a:cs typeface="Calibri"/>
                        </a:rPr>
                        <a:t> km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0" dirty="0">
                          <a:latin typeface="Calibri"/>
                          <a:cs typeface="Calibri"/>
                        </a:rPr>
                        <a:t>Late</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532135" y="586441"/>
          <a:ext cx="5527666" cy="3936037"/>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54674">
                <a:tc>
                  <a:txBody>
                    <a:bodyPr/>
                    <a:lstStyle/>
                    <a:p>
                      <a:pPr marL="67945">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10" dirty="0">
                          <a:latin typeface="Calibri"/>
                          <a:cs typeface="Calibri"/>
                        </a:rPr>
                        <a:t>12:48:59</a:t>
                      </a:r>
                      <a:r>
                        <a:rPr sz="1000" spc="-20" dirty="0">
                          <a:latin typeface="Calibri"/>
                          <a:cs typeface="Calibri"/>
                        </a:rPr>
                        <a:t> </a:t>
                      </a:r>
                      <a:r>
                        <a:rPr sz="1000" spc="-25" dirty="0">
                          <a:latin typeface="Calibri"/>
                          <a:cs typeface="Calibri"/>
                        </a:rPr>
                        <a:t>PM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spc="-25" dirty="0">
                          <a:latin typeface="Calibri"/>
                          <a:cs typeface="Calibri"/>
                        </a:rPr>
                        <a:t>44</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25" dirty="0">
                          <a:latin typeface="Calibri"/>
                          <a:cs typeface="Calibri"/>
                        </a:rPr>
                        <a:t>30</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1000" spc="-25" dirty="0">
                          <a:latin typeface="Calibri"/>
                          <a:cs typeface="Calibri"/>
                        </a:rPr>
                        <a:t>23</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50" dirty="0">
                          <a:latin typeface="Calibri"/>
                          <a:cs typeface="Calibri"/>
                        </a:rPr>
                        <a:t>7</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94kmph</a:t>
                      </a:r>
                      <a:r>
                        <a:rPr sz="1000" spc="-40" dirty="0">
                          <a:latin typeface="Calibri"/>
                          <a:cs typeface="Calibri"/>
                        </a:rPr>
                        <a:t> </a:t>
                      </a:r>
                      <a:r>
                        <a:rPr sz="1000" dirty="0">
                          <a:latin typeface="Calibri"/>
                          <a:cs typeface="Calibri"/>
                        </a:rPr>
                        <a:t>/</a:t>
                      </a:r>
                      <a:r>
                        <a:rPr sz="1000" spc="-40" dirty="0">
                          <a:latin typeface="Calibri"/>
                          <a:cs typeface="Calibri"/>
                        </a:rPr>
                        <a:t> </a:t>
                      </a:r>
                      <a:r>
                        <a:rPr sz="1000" dirty="0">
                          <a:latin typeface="Calibri"/>
                          <a:cs typeface="Calibri"/>
                        </a:rPr>
                        <a:t>4.12</a:t>
                      </a:r>
                      <a:r>
                        <a:rPr sz="1000" spc="-35" dirty="0">
                          <a:latin typeface="Calibri"/>
                          <a:cs typeface="Calibri"/>
                        </a:rPr>
                        <a:t> </a:t>
                      </a:r>
                      <a:r>
                        <a:rPr sz="1000" spc="-25" dirty="0">
                          <a:latin typeface="Calibri"/>
                          <a:cs typeface="Calibri"/>
                        </a:rPr>
                        <a:t>km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20" dirty="0">
                          <a:latin typeface="Calibri"/>
                          <a:cs typeface="Calibri"/>
                        </a:rPr>
                        <a:t>Late</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0784">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12:58:19</a:t>
                      </a:r>
                      <a:r>
                        <a:rPr sz="1000" spc="-20" dirty="0">
                          <a:latin typeface="Calibri"/>
                          <a:cs typeface="Calibri"/>
                        </a:rPr>
                        <a:t> </a:t>
                      </a:r>
                      <a:r>
                        <a:rPr sz="1000" spc="-25" dirty="0">
                          <a:latin typeface="Calibri"/>
                          <a:cs typeface="Calibri"/>
                        </a:rPr>
                        <a:t>PM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48</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25" dirty="0">
                          <a:latin typeface="Calibri"/>
                          <a:cs typeface="Calibri"/>
                        </a:rPr>
                        <a:t>46</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25" dirty="0">
                          <a:latin typeface="Calibri"/>
                          <a:cs typeface="Calibri"/>
                        </a:rPr>
                        <a:t>15</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7</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96kmph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2.469</a:t>
                      </a:r>
                      <a:r>
                        <a:rPr sz="1000" spc="-25" dirty="0">
                          <a:latin typeface="Calibri"/>
                          <a:cs typeface="Calibri"/>
                        </a:rPr>
                        <a:t> km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20" dirty="0">
                          <a:latin typeface="Calibri"/>
                          <a:cs typeface="Calibri"/>
                        </a:rPr>
                        <a:t>Late</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8747">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1:06:40</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42</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25" dirty="0">
                          <a:latin typeface="Calibri"/>
                          <a:cs typeface="Calibri"/>
                        </a:rPr>
                        <a:t>37</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25" dirty="0">
                          <a:latin typeface="Calibri"/>
                          <a:cs typeface="Calibri"/>
                        </a:rPr>
                        <a:t>19</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8</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94kmph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3.004</a:t>
                      </a:r>
                      <a:r>
                        <a:rPr sz="1000" spc="-25" dirty="0">
                          <a:latin typeface="Calibri"/>
                          <a:cs typeface="Calibri"/>
                        </a:rPr>
                        <a:t> km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20" dirty="0">
                          <a:latin typeface="Calibri"/>
                          <a:cs typeface="Calibri"/>
                        </a:rPr>
                        <a:t>Late</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6711">
                <a:tc>
                  <a:txBody>
                    <a:bodyPr/>
                    <a:lstStyle/>
                    <a:p>
                      <a:pPr marL="67945">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1:15:15</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spc="-25" dirty="0">
                          <a:latin typeface="Calibri"/>
                          <a:cs typeface="Calibri"/>
                        </a:rPr>
                        <a:t>47</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1000" spc="-25" dirty="0">
                          <a:latin typeface="Calibri"/>
                          <a:cs typeface="Calibri"/>
                        </a:rPr>
                        <a:t>44</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1000" spc="-25" dirty="0">
                          <a:latin typeface="Calibri"/>
                          <a:cs typeface="Calibri"/>
                        </a:rPr>
                        <a:t>13</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50" dirty="0">
                          <a:latin typeface="Calibri"/>
                          <a:cs typeface="Calibri"/>
                        </a:rPr>
                        <a:t>8</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4674">
                <a:tc>
                  <a:txBody>
                    <a:bodyPr/>
                    <a:lstStyle/>
                    <a:p>
                      <a:pPr marL="67945">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10" dirty="0">
                          <a:latin typeface="Calibri"/>
                          <a:cs typeface="Calibri"/>
                        </a:rPr>
                        <a:t>1:28:01</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spc="-25" dirty="0">
                          <a:latin typeface="Calibri"/>
                          <a:cs typeface="Calibri"/>
                        </a:rPr>
                        <a:t>11</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25" dirty="0">
                          <a:latin typeface="Calibri"/>
                          <a:cs typeface="Calibri"/>
                        </a:rPr>
                        <a:t>16</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1000" spc="-50" dirty="0">
                          <a:latin typeface="Calibri"/>
                          <a:cs typeface="Calibri"/>
                        </a:rPr>
                        <a:t>8</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50" dirty="0">
                          <a:latin typeface="Calibri"/>
                          <a:cs typeface="Calibri"/>
                        </a:rPr>
                        <a:t>4</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0784">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1:45:09</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18</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25" dirty="0">
                          <a:latin typeface="Calibri"/>
                          <a:cs typeface="Calibri"/>
                        </a:rPr>
                        <a:t>26</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25" dirty="0">
                          <a:latin typeface="Calibri"/>
                          <a:cs typeface="Calibri"/>
                        </a:rPr>
                        <a:t>10</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6</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8747">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1:55:08</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33</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25" dirty="0">
                          <a:latin typeface="Calibri"/>
                          <a:cs typeface="Calibri"/>
                        </a:rPr>
                        <a:t>27</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25" dirty="0">
                          <a:latin typeface="Calibri"/>
                          <a:cs typeface="Calibri"/>
                        </a:rPr>
                        <a:t>13</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5</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6711">
                <a:tc>
                  <a:txBody>
                    <a:bodyPr/>
                    <a:lstStyle/>
                    <a:p>
                      <a:pPr marL="67945">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2:04:51</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spc="-25" dirty="0">
                          <a:latin typeface="Calibri"/>
                          <a:cs typeface="Calibri"/>
                        </a:rPr>
                        <a:t>45</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1000" spc="-25" dirty="0">
                          <a:latin typeface="Calibri"/>
                          <a:cs typeface="Calibri"/>
                        </a:rPr>
                        <a:t>36</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1000" spc="-25" dirty="0">
                          <a:latin typeface="Calibri"/>
                          <a:cs typeface="Calibri"/>
                        </a:rPr>
                        <a:t>17</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50" dirty="0">
                          <a:latin typeface="Calibri"/>
                          <a:cs typeface="Calibri"/>
                        </a:rPr>
                        <a:t>7</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4674">
                <a:tc>
                  <a:txBody>
                    <a:bodyPr/>
                    <a:lstStyle/>
                    <a:p>
                      <a:pPr marL="67945">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10" dirty="0">
                          <a:latin typeface="Calibri"/>
                          <a:cs typeface="Calibri"/>
                        </a:rPr>
                        <a:t>2:14:15</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spc="-25" dirty="0">
                          <a:latin typeface="Calibri"/>
                          <a:cs typeface="Calibri"/>
                        </a:rPr>
                        <a:t>46</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25" dirty="0">
                          <a:latin typeface="Calibri"/>
                          <a:cs typeface="Calibri"/>
                        </a:rPr>
                        <a:t>33</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1000" spc="-25" dirty="0">
                          <a:latin typeface="Calibri"/>
                          <a:cs typeface="Calibri"/>
                        </a:rPr>
                        <a:t>12</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50" dirty="0">
                          <a:latin typeface="Calibri"/>
                          <a:cs typeface="Calibri"/>
                        </a:rPr>
                        <a:t>7</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0784">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2:25:23</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44</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25" dirty="0">
                          <a:latin typeface="Calibri"/>
                          <a:cs typeface="Calibri"/>
                        </a:rPr>
                        <a:t>34</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25" dirty="0">
                          <a:latin typeface="Calibri"/>
                          <a:cs typeface="Calibri"/>
                        </a:rPr>
                        <a:t>15</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4</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8747">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2:32:11</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37</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25" dirty="0">
                          <a:latin typeface="Calibri"/>
                          <a:cs typeface="Calibri"/>
                        </a:rPr>
                        <a:t>37</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25" dirty="0">
                          <a:latin typeface="Calibri"/>
                          <a:cs typeface="Calibri"/>
                        </a:rPr>
                        <a:t>14</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6</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4" name="object 4"/>
          <p:cNvSpPr txBox="1"/>
          <p:nvPr/>
        </p:nvSpPr>
        <p:spPr>
          <a:xfrm>
            <a:off x="1955105" y="4941918"/>
            <a:ext cx="2718765" cy="163482"/>
          </a:xfrm>
          <a:prstGeom prst="rect">
            <a:avLst/>
          </a:prstGeom>
        </p:spPr>
        <p:txBody>
          <a:bodyPr vert="horz" wrap="square" lIns="0" tIns="9501" rIns="0" bIns="0" rtlCol="0">
            <a:spAutoFit/>
          </a:bodyPr>
          <a:lstStyle/>
          <a:p>
            <a:pPr marL="9501">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5" name="object 5"/>
          <p:cNvGraphicFramePr>
            <a:graphicFrameLocks noGrp="1"/>
          </p:cNvGraphicFramePr>
          <p:nvPr/>
        </p:nvGraphicFramePr>
        <p:xfrm>
          <a:off x="532137" y="5537438"/>
          <a:ext cx="5560247" cy="787162"/>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583054">
                <a:tc>
                  <a:txBody>
                    <a:bodyPr/>
                    <a:lstStyle/>
                    <a:p>
                      <a:pPr marL="67945">
                        <a:lnSpc>
                          <a:spcPct val="100000"/>
                        </a:lnSpc>
                        <a:spcBef>
                          <a:spcPts val="509"/>
                        </a:spcBef>
                      </a:pPr>
                      <a:r>
                        <a:rPr sz="800" spc="-10" dirty="0">
                          <a:latin typeface="Calibri"/>
                          <a:cs typeface="Calibri"/>
                        </a:rPr>
                        <a:t>Section</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60"/>
                        </a:spcBef>
                      </a:pPr>
                      <a:r>
                        <a:rPr sz="800" dirty="0">
                          <a:latin typeface="Calibri"/>
                          <a:cs typeface="Calibri"/>
                        </a:rPr>
                        <a:t>SR</a:t>
                      </a:r>
                      <a:r>
                        <a:rPr sz="800" spc="-10" dirty="0">
                          <a:latin typeface="Calibri"/>
                          <a:cs typeface="Calibri"/>
                        </a:rPr>
                        <a:t> Specified Speed</a:t>
                      </a:r>
                      <a:endParaRPr sz="8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0" dirty="0">
                          <a:latin typeface="Calibri"/>
                          <a:cs typeface="Calibri"/>
                        </a:rPr>
                        <a:t>START FROM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dirty="0">
                          <a:latin typeface="Calibri"/>
                          <a:cs typeface="Calibri"/>
                        </a:rPr>
                        <a:t>END</a:t>
                      </a:r>
                      <a:r>
                        <a:rPr sz="800" spc="-25" dirty="0">
                          <a:latin typeface="Calibri"/>
                          <a:cs typeface="Calibri"/>
                        </a:rPr>
                        <a:t>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60"/>
                        </a:spcBef>
                      </a:pPr>
                      <a:r>
                        <a:rPr sz="800" spc="-10" dirty="0">
                          <a:latin typeface="Calibri"/>
                          <a:cs typeface="Calibri"/>
                        </a:rPr>
                        <a:t>AVG</a:t>
                      </a:r>
                      <a:r>
                        <a:rPr sz="800" spc="-45" dirty="0">
                          <a:latin typeface="Calibri"/>
                          <a:cs typeface="Calibri"/>
                        </a:rPr>
                        <a:t> </a:t>
                      </a:r>
                      <a:r>
                        <a:rPr sz="800" spc="-10" dirty="0">
                          <a:latin typeface="Calibri"/>
                          <a:cs typeface="Calibri"/>
                        </a:rPr>
                        <a:t>Speed Observed</a:t>
                      </a:r>
                      <a:endParaRPr sz="8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60"/>
                        </a:spcBef>
                      </a:pPr>
                      <a:r>
                        <a:rPr sz="800" spc="-10" dirty="0">
                          <a:latin typeface="Calibri"/>
                          <a:cs typeface="Calibri"/>
                        </a:rPr>
                        <a:t>Distance </a:t>
                      </a:r>
                      <a:r>
                        <a:rPr sz="800" spc="-25" dirty="0">
                          <a:latin typeface="Calibri"/>
                          <a:cs typeface="Calibri"/>
                        </a:rPr>
                        <a:t>Travelled</a:t>
                      </a:r>
                      <a:endParaRPr sz="8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4108">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6" name="object 6"/>
          <p:cNvSpPr txBox="1"/>
          <p:nvPr/>
        </p:nvSpPr>
        <p:spPr>
          <a:xfrm>
            <a:off x="5020517" y="6465918"/>
            <a:ext cx="1080556" cy="163482"/>
          </a:xfrm>
          <a:prstGeom prst="rect">
            <a:avLst/>
          </a:prstGeom>
        </p:spPr>
        <p:txBody>
          <a:bodyPr vert="horz" wrap="square" lIns="0" tIns="9501" rIns="0" bIns="0" rtlCol="0">
            <a:spAutoFit/>
          </a:bodyPr>
          <a:lstStyle/>
          <a:p>
            <a:pPr marL="9501">
              <a:spcBef>
                <a:spcPts val="75"/>
              </a:spcBef>
            </a:pPr>
            <a:r>
              <a:rPr sz="1000" dirty="0">
                <a:latin typeface="Calibri"/>
                <a:cs typeface="Calibri"/>
              </a:rPr>
              <a:t>Report</a:t>
            </a:r>
            <a:r>
              <a:rPr sz="1000" spc="-45" dirty="0">
                <a:latin typeface="Calibri"/>
                <a:cs typeface="Calibri"/>
              </a:rPr>
              <a:t> </a:t>
            </a:r>
            <a:r>
              <a:rPr sz="1000" spc="-7" dirty="0">
                <a:latin typeface="Calibri"/>
                <a:cs typeface="Calibri"/>
              </a:rPr>
              <a:t>checked</a:t>
            </a:r>
            <a:r>
              <a:rPr sz="1000" spc="-45" dirty="0">
                <a:latin typeface="Calibri"/>
                <a:cs typeface="Calibri"/>
              </a:rPr>
              <a:t> </a:t>
            </a:r>
            <a:r>
              <a:rPr sz="1000" spc="-19" dirty="0">
                <a:latin typeface="Calibri"/>
                <a:cs typeface="Calibri"/>
              </a:rPr>
              <a:t>by</a:t>
            </a:r>
            <a:endParaRPr sz="1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24" y="103719"/>
            <a:ext cx="1325989" cy="132704"/>
          </a:xfrm>
          <a:prstGeom prst="rect">
            <a:avLst/>
          </a:prstGeom>
        </p:spPr>
        <p:txBody>
          <a:bodyPr vert="horz" wrap="square" lIns="0" tIns="9501" rIns="0" bIns="0" rtlCol="0">
            <a:spAutoFit/>
          </a:bodyPr>
          <a:lstStyle/>
          <a:p>
            <a:pPr marL="9501">
              <a:spcBef>
                <a:spcPts val="75"/>
              </a:spcBef>
            </a:pPr>
            <a:r>
              <a:rPr sz="800" dirty="0">
                <a:solidFill>
                  <a:srgbClr val="1154CC"/>
                </a:solidFill>
                <a:latin typeface="Calibri"/>
                <a:cs typeface="Calibri"/>
              </a:rPr>
              <a:t>LP </a:t>
            </a:r>
            <a:r>
              <a:rPr sz="800" spc="-7" dirty="0">
                <a:solidFill>
                  <a:srgbClr val="1154CC"/>
                </a:solidFill>
                <a:latin typeface="Calibri"/>
                <a:cs typeface="Calibri"/>
              </a:rPr>
              <a:t>PERFORMANCE</a:t>
            </a:r>
            <a:r>
              <a:rPr sz="800" spc="4" dirty="0">
                <a:solidFill>
                  <a:srgbClr val="1154CC"/>
                </a:solidFill>
                <a:latin typeface="Calibri"/>
                <a:cs typeface="Calibri"/>
              </a:rPr>
              <a:t> </a:t>
            </a:r>
            <a:r>
              <a:rPr sz="800" spc="-7" dirty="0">
                <a:solidFill>
                  <a:srgbClr val="1154CC"/>
                </a:solidFill>
                <a:latin typeface="Calibri"/>
                <a:cs typeface="Calibri"/>
              </a:rPr>
              <a:t>REPORT</a:t>
            </a:r>
            <a:endParaRPr sz="800">
              <a:latin typeface="Calibri"/>
              <a:cs typeface="Calibri"/>
            </a:endParaRPr>
          </a:p>
        </p:txBody>
      </p:sp>
      <p:sp>
        <p:nvSpPr>
          <p:cNvPr id="3" name="object 3"/>
          <p:cNvSpPr txBox="1"/>
          <p:nvPr/>
        </p:nvSpPr>
        <p:spPr>
          <a:xfrm>
            <a:off x="543003" y="4515426"/>
            <a:ext cx="767249" cy="132704"/>
          </a:xfrm>
          <a:prstGeom prst="rect">
            <a:avLst/>
          </a:prstGeom>
        </p:spPr>
        <p:txBody>
          <a:bodyPr vert="horz" wrap="square" lIns="0" tIns="9501" rIns="0" bIns="0" rtlCol="0">
            <a:spAutoFit/>
          </a:bodyPr>
          <a:lstStyle/>
          <a:p>
            <a:pPr marL="9501">
              <a:spcBef>
                <a:spcPts val="75"/>
              </a:spcBef>
            </a:pPr>
            <a:r>
              <a:rPr sz="800" dirty="0">
                <a:solidFill>
                  <a:srgbClr val="4A86E7"/>
                </a:solidFill>
                <a:latin typeface="Calibri"/>
                <a:cs typeface="Calibri"/>
              </a:rPr>
              <a:t>Indian</a:t>
            </a:r>
            <a:r>
              <a:rPr sz="800" spc="-22" dirty="0">
                <a:solidFill>
                  <a:srgbClr val="4A86E7"/>
                </a:solidFill>
                <a:latin typeface="Calibri"/>
                <a:cs typeface="Calibri"/>
              </a:rPr>
              <a:t> </a:t>
            </a:r>
            <a:r>
              <a:rPr sz="800" spc="-7" dirty="0">
                <a:solidFill>
                  <a:srgbClr val="4A86E7"/>
                </a:solidFill>
                <a:latin typeface="Calibri"/>
                <a:cs typeface="Calibri"/>
              </a:rPr>
              <a:t>Railways</a:t>
            </a:r>
            <a:endParaRPr sz="800">
              <a:latin typeface="Calibri"/>
              <a:cs typeface="Calibri"/>
            </a:endParaRPr>
          </a:p>
        </p:txBody>
      </p:sp>
      <p:sp>
        <p:nvSpPr>
          <p:cNvPr id="4" name="object 4"/>
          <p:cNvSpPr txBox="1"/>
          <p:nvPr/>
        </p:nvSpPr>
        <p:spPr>
          <a:xfrm>
            <a:off x="7674023" y="4515426"/>
            <a:ext cx="657564" cy="132704"/>
          </a:xfrm>
          <a:prstGeom prst="rect">
            <a:avLst/>
          </a:prstGeom>
        </p:spPr>
        <p:txBody>
          <a:bodyPr vert="horz" wrap="square" lIns="0" tIns="9501" rIns="0" bIns="0" rtlCol="0">
            <a:spAutoFit/>
          </a:bodyPr>
          <a:lstStyle/>
          <a:p>
            <a:pPr marL="9501">
              <a:spcBef>
                <a:spcPts val="75"/>
              </a:spcBef>
            </a:pPr>
            <a:r>
              <a:rPr sz="800" dirty="0">
                <a:solidFill>
                  <a:srgbClr val="4A86E7"/>
                </a:solidFill>
                <a:latin typeface="Calibri"/>
                <a:cs typeface="Calibri"/>
              </a:rPr>
              <a:t>SPM</a:t>
            </a:r>
            <a:r>
              <a:rPr sz="800" spc="-4" dirty="0">
                <a:solidFill>
                  <a:srgbClr val="4A86E7"/>
                </a:solidFill>
                <a:latin typeface="Calibri"/>
                <a:cs typeface="Calibri"/>
              </a:rPr>
              <a:t> </a:t>
            </a:r>
            <a:r>
              <a:rPr sz="800" spc="-7" dirty="0">
                <a:solidFill>
                  <a:srgbClr val="4A86E7"/>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3" y="775801"/>
            <a:ext cx="7273804" cy="26084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4317</TotalTime>
  <Words>1573</Words>
  <Application>Microsoft Office PowerPoint</Application>
  <PresentationFormat>On-screen Show (4:3)</PresentationFormat>
  <Paragraphs>578</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Presentation</vt:lpstr>
      <vt:lpstr> ELECTRIC TRAINING CENTRE GHAZIABAD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निष्कर्ष           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   LATE BRAKING ;-A) लोको पायलट को गाड़ी सञ्चालन के दौरान सिग्नल का संकेत एक पीला मिलने पर कोचिंग गाडी एवं खाली मालगाड़ी में गाडी कि गति अधिकतम 50 KMPH तथा भरी हुई मालगाड़ी की गति 30 kmph से अधिक नहीं होनी चाहिए।  B) लोको पायलट द्वारा गाड़ी की  गति  रुकने के स्थान  से 10 METER पहले 10 kmph से अधिक नहीं होनी चाहिए।   </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PRINCIPAL_ETC_GZB</dc:creator>
  <cp:lastModifiedBy>PRINCIPAL_ETC_GZB</cp:lastModifiedBy>
  <cp:revision>79</cp:revision>
  <dcterms:created xsi:type="dcterms:W3CDTF">2024-12-21T06:30:48Z</dcterms:created>
  <dcterms:modified xsi:type="dcterms:W3CDTF">2024-12-31T07:09:23Z</dcterms:modified>
</cp:coreProperties>
</file>